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4" r:id="rId2"/>
    <p:sldId id="257" r:id="rId3"/>
    <p:sldId id="350" r:id="rId4"/>
    <p:sldId id="351" r:id="rId5"/>
    <p:sldId id="349" r:id="rId6"/>
    <p:sldId id="259" r:id="rId7"/>
    <p:sldId id="260" r:id="rId8"/>
    <p:sldId id="261" r:id="rId9"/>
    <p:sldId id="328" r:id="rId10"/>
    <p:sldId id="329" r:id="rId11"/>
    <p:sldId id="330" r:id="rId12"/>
    <p:sldId id="331" r:id="rId13"/>
    <p:sldId id="332" r:id="rId14"/>
    <p:sldId id="263" r:id="rId15"/>
    <p:sldId id="265" r:id="rId16"/>
    <p:sldId id="347" r:id="rId17"/>
    <p:sldId id="288" r:id="rId18"/>
    <p:sldId id="273" r:id="rId19"/>
    <p:sldId id="352" r:id="rId20"/>
    <p:sldId id="267" r:id="rId21"/>
    <p:sldId id="340" r:id="rId22"/>
    <p:sldId id="333" r:id="rId23"/>
    <p:sldId id="268" r:id="rId24"/>
    <p:sldId id="274" r:id="rId25"/>
    <p:sldId id="270" r:id="rId26"/>
    <p:sldId id="314" r:id="rId27"/>
    <p:sldId id="313" r:id="rId28"/>
    <p:sldId id="291" r:id="rId29"/>
    <p:sldId id="339" r:id="rId30"/>
    <p:sldId id="337" r:id="rId31"/>
    <p:sldId id="278" r:id="rId32"/>
    <p:sldId id="294" r:id="rId33"/>
    <p:sldId id="299" r:id="rId34"/>
    <p:sldId id="295" r:id="rId35"/>
    <p:sldId id="280" r:id="rId36"/>
    <p:sldId id="300" r:id="rId37"/>
    <p:sldId id="301" r:id="rId38"/>
    <p:sldId id="302" r:id="rId39"/>
    <p:sldId id="305" r:id="rId40"/>
    <p:sldId id="315" r:id="rId41"/>
    <p:sldId id="316" r:id="rId42"/>
    <p:sldId id="317" r:id="rId43"/>
    <p:sldId id="284" r:id="rId44"/>
    <p:sldId id="306" r:id="rId45"/>
    <p:sldId id="338" r:id="rId46"/>
    <p:sldId id="318" r:id="rId47"/>
    <p:sldId id="286" r:id="rId48"/>
    <p:sldId id="343" r:id="rId49"/>
    <p:sldId id="344" r:id="rId50"/>
    <p:sldId id="345" r:id="rId51"/>
    <p:sldId id="287" r:id="rId52"/>
    <p:sldId id="341" r:id="rId53"/>
    <p:sldId id="342" r:id="rId54"/>
    <p:sldId id="33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1" d="100"/>
          <a:sy n="31" d="100"/>
        </p:scale>
        <p:origin x="-2108" y="-5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%2009_06_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%20Planning%20Board\Master%20Plan%202023\Survey\MASTER%20PLAN%20SURVEY%20RESULTS%20rev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mad\OneDrive\Documents\Stoddard\MASTER%20PLAN%20SURVEY%20RESULTS%20re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'Time in Town'!$B$10</c:f>
              <c:strCache>
                <c:ptCount val="1"/>
                <c:pt idx="0">
                  <c:v>Seasonal</c:v>
                </c:pt>
              </c:strCache>
            </c:strRef>
          </c:tx>
          <c:cat>
            <c:strRef>
              <c:f>'Time in Town'!$A$11:$A$15</c:f>
              <c:strCache>
                <c:ptCount val="5"/>
                <c:pt idx="0">
                  <c:v>Less than one year</c:v>
                </c:pt>
                <c:pt idx="1">
                  <c:v>1 to 5 years</c:v>
                </c:pt>
                <c:pt idx="2">
                  <c:v>5 to 10 years</c:v>
                </c:pt>
                <c:pt idx="3">
                  <c:v>10 to 20 years</c:v>
                </c:pt>
                <c:pt idx="4">
                  <c:v>More Than 20 years</c:v>
                </c:pt>
              </c:strCache>
            </c:strRef>
          </c:cat>
          <c:val>
            <c:numRef>
              <c:f>'Time in Town'!$B$11:$B$15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'Time in Town'!$C$10</c:f>
              <c:strCache>
                <c:ptCount val="1"/>
                <c:pt idx="0">
                  <c:v>Full Time</c:v>
                </c:pt>
              </c:strCache>
            </c:strRef>
          </c:tx>
          <c:cat>
            <c:strRef>
              <c:f>'Time in Town'!$A$11:$A$15</c:f>
              <c:strCache>
                <c:ptCount val="5"/>
                <c:pt idx="0">
                  <c:v>Less than one year</c:v>
                </c:pt>
                <c:pt idx="1">
                  <c:v>1 to 5 years</c:v>
                </c:pt>
                <c:pt idx="2">
                  <c:v>5 to 10 years</c:v>
                </c:pt>
                <c:pt idx="3">
                  <c:v>10 to 20 years</c:v>
                </c:pt>
                <c:pt idx="4">
                  <c:v>More Than 20 years</c:v>
                </c:pt>
              </c:strCache>
            </c:strRef>
          </c:cat>
          <c:val>
            <c:numRef>
              <c:f>'Time in Town'!$C$11:$C$15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26</c:v>
                </c:pt>
              </c:numCache>
            </c:numRef>
          </c:val>
        </c:ser>
        <c:marker val="1"/>
        <c:axId val="104455168"/>
        <c:axId val="104542976"/>
      </c:lineChart>
      <c:catAx>
        <c:axId val="104455168"/>
        <c:scaling>
          <c:orientation val="minMax"/>
        </c:scaling>
        <c:axPos val="b"/>
        <c:tickLblPos val="nextTo"/>
        <c:crossAx val="104542976"/>
        <c:crosses val="autoZero"/>
        <c:auto val="1"/>
        <c:lblAlgn val="ctr"/>
        <c:lblOffset val="100"/>
      </c:catAx>
      <c:valAx>
        <c:axId val="104542976"/>
        <c:scaling>
          <c:orientation val="minMax"/>
        </c:scaling>
        <c:axPos val="l"/>
        <c:majorGridlines/>
        <c:numFmt formatCode="General" sourceLinked="1"/>
        <c:tickLblPos val="nextTo"/>
        <c:crossAx val="1044551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'4 Current Status'!$B$3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Status'!$B$4:$B$17</c:f>
            </c:numRef>
          </c:val>
        </c:ser>
        <c:ser>
          <c:idx val="1"/>
          <c:order val="1"/>
          <c:tx>
            <c:strRef>
              <c:f>'4 Current Status'!$C$3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Status'!$C$4:$C$17</c:f>
            </c:numRef>
          </c:val>
        </c:ser>
        <c:ser>
          <c:idx val="2"/>
          <c:order val="2"/>
          <c:tx>
            <c:strRef>
              <c:f>'4 Current Status'!$D$3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Status'!$D$4:$D$17</c:f>
            </c:numRef>
          </c:val>
        </c:ser>
        <c:ser>
          <c:idx val="3"/>
          <c:order val="3"/>
          <c:tx>
            <c:strRef>
              <c:f>'4 Current Status'!$E$3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Status'!$E$4:$E$17</c:f>
            </c:numRef>
          </c:val>
        </c:ser>
        <c:ser>
          <c:idx val="4"/>
          <c:order val="4"/>
          <c:tx>
            <c:strRef>
              <c:f>'4 Current Status'!$F$3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Status'!$F$4:$F$17</c:f>
            </c:numRef>
          </c:val>
        </c:ser>
        <c:ser>
          <c:idx val="5"/>
          <c:order val="5"/>
          <c:tx>
            <c:strRef>
              <c:f>'4 Current Status'!$G$3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Status'!$G$4:$G$17</c:f>
            </c:numRef>
          </c:val>
        </c:ser>
        <c:ser>
          <c:idx val="6"/>
          <c:order val="6"/>
          <c:tx>
            <c:strRef>
              <c:f>'4 Current Status'!$H$3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Status'!$H$4:$H$17</c:f>
              <c:numCache>
                <c:formatCode>General</c:formatCode>
                <c:ptCount val="14"/>
                <c:pt idx="0">
                  <c:v>23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17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7"/>
          <c:order val="7"/>
          <c:tx>
            <c:strRef>
              <c:f>'4 Current Status'!$I$3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Status'!$I$4:$I$17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18</c:v>
                </c:pt>
                <c:pt idx="13">
                  <c:v>13</c:v>
                </c:pt>
              </c:numCache>
            </c:numRef>
          </c:val>
        </c:ser>
        <c:ser>
          <c:idx val="8"/>
          <c:order val="8"/>
          <c:tx>
            <c:strRef>
              <c:f>'4 Current Status'!$J$3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Status'!$J$4:$J$17</c:f>
              <c:numCache>
                <c:formatCode>General</c:formatCode>
                <c:ptCount val="14"/>
                <c:pt idx="0">
                  <c:v>29</c:v>
                </c:pt>
                <c:pt idx="1">
                  <c:v>31</c:v>
                </c:pt>
                <c:pt idx="2">
                  <c:v>26</c:v>
                </c:pt>
                <c:pt idx="3">
                  <c:v>21</c:v>
                </c:pt>
                <c:pt idx="4">
                  <c:v>38</c:v>
                </c:pt>
                <c:pt idx="5">
                  <c:v>34</c:v>
                </c:pt>
                <c:pt idx="6">
                  <c:v>20</c:v>
                </c:pt>
                <c:pt idx="7">
                  <c:v>41</c:v>
                </c:pt>
                <c:pt idx="8">
                  <c:v>33</c:v>
                </c:pt>
                <c:pt idx="9">
                  <c:v>42</c:v>
                </c:pt>
                <c:pt idx="10">
                  <c:v>38</c:v>
                </c:pt>
                <c:pt idx="11">
                  <c:v>37</c:v>
                </c:pt>
                <c:pt idx="12">
                  <c:v>35</c:v>
                </c:pt>
                <c:pt idx="13">
                  <c:v>33</c:v>
                </c:pt>
              </c:numCache>
            </c:numRef>
          </c:val>
        </c:ser>
        <c:axId val="105729408"/>
        <c:axId val="105735296"/>
      </c:barChart>
      <c:catAx>
        <c:axId val="1057294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735296"/>
        <c:crosses val="autoZero"/>
        <c:auto val="1"/>
        <c:lblAlgn val="ctr"/>
        <c:lblOffset val="100"/>
      </c:catAx>
      <c:valAx>
        <c:axId val="105735296"/>
        <c:scaling>
          <c:orientation val="minMax"/>
        </c:scaling>
        <c:axPos val="l"/>
        <c:majorGridlines/>
        <c:numFmt formatCode="General" sourceLinked="1"/>
        <c:tickLblPos val="nextTo"/>
        <c:crossAx val="10572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59286706808765"/>
          <c:y val="0.69459952586571849"/>
          <c:w val="0.12936414198225221"/>
          <c:h val="0.1586220472440944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'Current Open Space Preserve'!$B$23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'Current Open Space Preserve'!$C$22:$R$22</c:f>
              <c:strCache>
                <c:ptCount val="2"/>
                <c:pt idx="0">
                  <c:v>Protection of Natural Resources</c:v>
                </c:pt>
                <c:pt idx="1">
                  <c:v>Open Space Preservation</c:v>
                </c:pt>
              </c:strCache>
            </c:strRef>
          </c:cat>
          <c:val>
            <c:numRef>
              <c:f>'Current Open Space Preserve'!$C$23:$R$23</c:f>
              <c:numCache>
                <c:formatCode>0%</c:formatCode>
                <c:ptCount val="2"/>
                <c:pt idx="0">
                  <c:v>0.58490566037735847</c:v>
                </c:pt>
                <c:pt idx="1">
                  <c:v>0.53703703703703709</c:v>
                </c:pt>
              </c:numCache>
            </c:numRef>
          </c:val>
        </c:ser>
        <c:ser>
          <c:idx val="1"/>
          <c:order val="1"/>
          <c:tx>
            <c:strRef>
              <c:f>'Current Open Space Preserve'!$B$24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'Current Open Space Preserve'!$C$22:$R$22</c:f>
              <c:strCache>
                <c:ptCount val="2"/>
                <c:pt idx="0">
                  <c:v>Protection of Natural Resources</c:v>
                </c:pt>
                <c:pt idx="1">
                  <c:v>Open Space Preservation</c:v>
                </c:pt>
              </c:strCache>
            </c:strRef>
          </c:cat>
          <c:val>
            <c:numRef>
              <c:f>'Current Open Space Preserve'!$C$24:$R$24</c:f>
              <c:numCache>
                <c:formatCode>0%</c:formatCode>
                <c:ptCount val="2"/>
                <c:pt idx="0">
                  <c:v>0</c:v>
                </c:pt>
                <c:pt idx="1">
                  <c:v>3.7037037037037056E-2</c:v>
                </c:pt>
              </c:numCache>
            </c:numRef>
          </c:val>
        </c:ser>
        <c:ser>
          <c:idx val="2"/>
          <c:order val="2"/>
          <c:tx>
            <c:strRef>
              <c:f>'Current Open Space Preserve'!$B$25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'Current Open Space Preserve'!$C$22:$R$22</c:f>
              <c:strCache>
                <c:ptCount val="2"/>
                <c:pt idx="0">
                  <c:v>Protection of Natural Resources</c:v>
                </c:pt>
                <c:pt idx="1">
                  <c:v>Open Space Preservation</c:v>
                </c:pt>
              </c:strCache>
            </c:strRef>
          </c:cat>
          <c:val>
            <c:numRef>
              <c:f>'Current Open Space Preserve'!$C$25:$R$25</c:f>
              <c:numCache>
                <c:formatCode>0%</c:formatCode>
                <c:ptCount val="2"/>
                <c:pt idx="0">
                  <c:v>0.41509433962264186</c:v>
                </c:pt>
                <c:pt idx="1">
                  <c:v>0.42592592592592626</c:v>
                </c:pt>
              </c:numCache>
            </c:numRef>
          </c:val>
        </c:ser>
        <c:axId val="105530496"/>
        <c:axId val="105532032"/>
      </c:barChart>
      <c:catAx>
        <c:axId val="105530496"/>
        <c:scaling>
          <c:orientation val="minMax"/>
        </c:scaling>
        <c:axPos val="b"/>
        <c:tickLblPos val="nextTo"/>
        <c:crossAx val="105532032"/>
        <c:crosses val="autoZero"/>
        <c:auto val="1"/>
        <c:lblAlgn val="ctr"/>
        <c:lblOffset val="100"/>
      </c:catAx>
      <c:valAx>
        <c:axId val="105532032"/>
        <c:scaling>
          <c:orientation val="minMax"/>
        </c:scaling>
        <c:axPos val="l"/>
        <c:majorGridlines/>
        <c:numFmt formatCode="0%" sourceLinked="1"/>
        <c:tickLblPos val="nextTo"/>
        <c:crossAx val="105530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'4Current Status Youth Services'!$M$7:$O$7</c:f>
              <c:strCache>
                <c:ptCount val="3"/>
                <c:pt idx="0">
                  <c:v>Not Enough</c:v>
                </c:pt>
                <c:pt idx="1">
                  <c:v>About Right</c:v>
                </c:pt>
                <c:pt idx="2">
                  <c:v>Too Much</c:v>
                </c:pt>
              </c:strCache>
            </c:strRef>
          </c:cat>
          <c:val>
            <c:numRef>
              <c:f>'4Current Status Youth Services'!$M$8:$O$8</c:f>
              <c:numCache>
                <c:formatCode>0%</c:formatCode>
                <c:ptCount val="3"/>
                <c:pt idx="0">
                  <c:v>0.42857142857142855</c:v>
                </c:pt>
                <c:pt idx="1">
                  <c:v>0.530612244897959</c:v>
                </c:pt>
                <c:pt idx="2">
                  <c:v>4.0816326530612262E-2</c:v>
                </c:pt>
              </c:numCache>
            </c:numRef>
          </c:val>
        </c:ser>
        <c:axId val="105842176"/>
        <c:axId val="105843712"/>
      </c:barChart>
      <c:catAx>
        <c:axId val="10584217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843712"/>
        <c:crosses val="autoZero"/>
        <c:auto val="1"/>
        <c:lblAlgn val="ctr"/>
        <c:lblOffset val="100"/>
      </c:catAx>
      <c:valAx>
        <c:axId val="1058437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8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76228897313766"/>
          <c:y val="0.67755905511811043"/>
          <c:w val="0.13689203201451669"/>
          <c:h val="0.20548765211166789"/>
        </c:manualLayout>
      </c:layout>
      <c:txPr>
        <a:bodyPr/>
        <a:lstStyle/>
        <a:p>
          <a:pPr>
            <a:defRPr sz="1000" b="1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'Current Housing'!$B$3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Housing'!$B$4:$B$17</c:f>
            </c:numRef>
          </c:val>
        </c:ser>
        <c:ser>
          <c:idx val="1"/>
          <c:order val="1"/>
          <c:tx>
            <c:strRef>
              <c:f>'Current Housing'!$C$3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Housing'!$C$4:$C$17</c:f>
            </c:numRef>
          </c:val>
        </c:ser>
        <c:ser>
          <c:idx val="2"/>
          <c:order val="2"/>
          <c:tx>
            <c:strRef>
              <c:f>'Current Housing'!$D$3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Housing'!$D$4:$D$17</c:f>
            </c:numRef>
          </c:val>
        </c:ser>
        <c:ser>
          <c:idx val="3"/>
          <c:order val="3"/>
          <c:tx>
            <c:strRef>
              <c:f>'Current Housing'!$E$3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Housing'!$E$4:$E$17</c:f>
            </c:numRef>
          </c:val>
        </c:ser>
        <c:ser>
          <c:idx val="4"/>
          <c:order val="4"/>
          <c:tx>
            <c:strRef>
              <c:f>'Current Housing'!$F$3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Housing'!$F$4:$F$17</c:f>
            </c:numRef>
          </c:val>
        </c:ser>
        <c:ser>
          <c:idx val="5"/>
          <c:order val="5"/>
          <c:tx>
            <c:strRef>
              <c:f>'Current Housing'!$G$3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Housing'!$G$4:$G$17</c:f>
            </c:numRef>
          </c:val>
        </c:ser>
        <c:ser>
          <c:idx val="6"/>
          <c:order val="6"/>
          <c:tx>
            <c:strRef>
              <c:f>'Current Housing'!$H$3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Housing'!$H$4:$H$17</c:f>
            </c:numRef>
          </c:val>
        </c:ser>
        <c:ser>
          <c:idx val="7"/>
          <c:order val="7"/>
          <c:tx>
            <c:strRef>
              <c:f>'Current Housing'!$I$3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Housing'!$I$4:$I$17</c:f>
            </c:numRef>
          </c:val>
        </c:ser>
        <c:ser>
          <c:idx val="8"/>
          <c:order val="8"/>
          <c:tx>
            <c:strRef>
              <c:f>'Current Housing'!$J$3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Housing'!$J$4:$J$17</c:f>
            </c:numRef>
          </c:val>
        </c:ser>
        <c:ser>
          <c:idx val="9"/>
          <c:order val="9"/>
          <c:tx>
            <c:strRef>
              <c:f>'Current Housing'!$K$3</c:f>
              <c:strCache>
                <c:ptCount val="1"/>
                <c:pt idx="0">
                  <c:v>total responses</c:v>
                </c:pt>
              </c:strCache>
            </c:strRef>
          </c:tx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Housing'!$K$4:$K$17</c:f>
            </c:numRef>
          </c:val>
        </c:ser>
        <c:ser>
          <c:idx val="10"/>
          <c:order val="10"/>
          <c:tx>
            <c:strRef>
              <c:f>'Current Housing'!$L$3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Housing'!$L$4:$L$17</c:f>
              <c:numCache>
                <c:formatCode>0%</c:formatCode>
                <c:ptCount val="5"/>
                <c:pt idx="0">
                  <c:v>0.45454545454545453</c:v>
                </c:pt>
                <c:pt idx="1">
                  <c:v>0.18181818181818207</c:v>
                </c:pt>
                <c:pt idx="2">
                  <c:v>8.3333333333333343E-2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'Current Housing'!$M$3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Housing'!$M$4:$M$17</c:f>
              <c:numCache>
                <c:formatCode>0%</c:formatCode>
                <c:ptCount val="5"/>
                <c:pt idx="0">
                  <c:v>6.8181818181818177E-2</c:v>
                </c:pt>
                <c:pt idx="1">
                  <c:v>6.8181818181818177E-2</c:v>
                </c:pt>
                <c:pt idx="2">
                  <c:v>4.1666666666666664E-2</c:v>
                </c:pt>
                <c:pt idx="3">
                  <c:v>0.33962264150943461</c:v>
                </c:pt>
                <c:pt idx="4">
                  <c:v>0.28260869565217422</c:v>
                </c:pt>
              </c:numCache>
            </c:numRef>
          </c:val>
        </c:ser>
        <c:ser>
          <c:idx val="12"/>
          <c:order val="12"/>
          <c:tx>
            <c:strRef>
              <c:f>'Current Housing'!$N$3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'Current Housing'!$A$4:$A$17</c:f>
              <c:strCache>
                <c:ptCount val="5"/>
                <c:pt idx="0">
                  <c:v>SENIOR HOUSING</c:v>
                </c:pt>
                <c:pt idx="1">
                  <c:v>LOW INCOME HOUSING</c:v>
                </c:pt>
                <c:pt idx="2">
                  <c:v>MIDDLE INCOME HOUSING</c:v>
                </c:pt>
                <c:pt idx="3">
                  <c:v>RESIDENTIAL DEVELOPMENT</c:v>
                </c:pt>
                <c:pt idx="4">
                  <c:v>HIGH INCOME HOUSING</c:v>
                </c:pt>
              </c:strCache>
            </c:strRef>
          </c:cat>
          <c:val>
            <c:numRef>
              <c:f>'Current Housing'!$N$4:$N$17</c:f>
              <c:numCache>
                <c:formatCode>0%</c:formatCode>
                <c:ptCount val="5"/>
                <c:pt idx="0">
                  <c:v>0.47727272727272774</c:v>
                </c:pt>
                <c:pt idx="1">
                  <c:v>0.75000000000000078</c:v>
                </c:pt>
                <c:pt idx="2">
                  <c:v>0.87500000000000078</c:v>
                </c:pt>
                <c:pt idx="3">
                  <c:v>0.66037735849056678</c:v>
                </c:pt>
                <c:pt idx="4">
                  <c:v>0.71739130434782605</c:v>
                </c:pt>
              </c:numCache>
            </c:numRef>
          </c:val>
        </c:ser>
        <c:axId val="105934208"/>
        <c:axId val="105952384"/>
      </c:barChart>
      <c:catAx>
        <c:axId val="1059342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952384"/>
        <c:crosses val="autoZero"/>
        <c:auto val="1"/>
        <c:lblAlgn val="ctr"/>
        <c:lblOffset val="100"/>
      </c:catAx>
      <c:valAx>
        <c:axId val="1059523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93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15240992603148"/>
          <c:y val="0.69965441819772611"/>
          <c:w val="0.12348395371033166"/>
          <c:h val="0.15069094488188994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9128141160572749E-2"/>
          <c:y val="1.4627109111361093E-2"/>
          <c:w val="0.91135540096322909"/>
          <c:h val="0.52487450787401579"/>
        </c:manualLayout>
      </c:layout>
      <c:barChart>
        <c:barDir val="col"/>
        <c:grouping val="clustered"/>
        <c:ser>
          <c:idx val="0"/>
          <c:order val="0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total'!$B$4:$B$14</c:f>
            </c:numRef>
          </c:val>
        </c:ser>
        <c:ser>
          <c:idx val="1"/>
          <c:order val="1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total'!$C$4:$C$14</c:f>
            </c:numRef>
          </c:val>
        </c:ser>
        <c:ser>
          <c:idx val="2"/>
          <c:order val="2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total'!$D$4:$D$14</c:f>
            </c:numRef>
          </c:val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total'!$E$4:$E$14</c:f>
              <c:numCache>
                <c:formatCode>0%</c:formatCode>
                <c:ptCount val="11"/>
                <c:pt idx="0">
                  <c:v>0.4152542372881356</c:v>
                </c:pt>
                <c:pt idx="1">
                  <c:v>0.14406779661016952</c:v>
                </c:pt>
                <c:pt idx="2">
                  <c:v>0.11016949152542371</c:v>
                </c:pt>
                <c:pt idx="3">
                  <c:v>9.3220338983050891E-2</c:v>
                </c:pt>
                <c:pt idx="4">
                  <c:v>6.7796610169491553E-2</c:v>
                </c:pt>
                <c:pt idx="5">
                  <c:v>4.2372881355932222E-2</c:v>
                </c:pt>
                <c:pt idx="6">
                  <c:v>4.2372881355932222E-2</c:v>
                </c:pt>
                <c:pt idx="7">
                  <c:v>2.5423728813559334E-2</c:v>
                </c:pt>
                <c:pt idx="8">
                  <c:v>2.5423728813559334E-2</c:v>
                </c:pt>
                <c:pt idx="9">
                  <c:v>1.6949152542372881E-2</c:v>
                </c:pt>
                <c:pt idx="10">
                  <c:v>1.6949152542372881E-2</c:v>
                </c:pt>
              </c:numCache>
            </c:numRef>
          </c:val>
        </c:ser>
        <c:axId val="105999744"/>
        <c:axId val="106005632"/>
      </c:barChart>
      <c:catAx>
        <c:axId val="1059997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005632"/>
        <c:crosses val="autoZero"/>
        <c:auto val="1"/>
        <c:lblAlgn val="ctr"/>
        <c:lblOffset val="100"/>
      </c:catAx>
      <c:valAx>
        <c:axId val="106005632"/>
        <c:scaling>
          <c:orientation val="minMax"/>
        </c:scaling>
        <c:axPos val="l"/>
        <c:majorGridlines/>
        <c:numFmt formatCode="0%" sourceLinked="1"/>
        <c:tickLblPos val="nextTo"/>
        <c:crossAx val="10599974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9128141160572749E-2"/>
          <c:y val="1.4627109111361093E-2"/>
          <c:w val="0.91135540096322909"/>
          <c:h val="0.52487450787401579"/>
        </c:manualLayout>
      </c:layout>
      <c:barChart>
        <c:barDir val="col"/>
        <c:grouping val="clustered"/>
        <c:ser>
          <c:idx val="0"/>
          <c:order val="0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total'!$B$4:$B$14</c:f>
            </c:numRef>
          </c:val>
        </c:ser>
        <c:ser>
          <c:idx val="1"/>
          <c:order val="1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total'!$C$4:$C$14</c:f>
            </c:numRef>
          </c:val>
        </c:ser>
        <c:ser>
          <c:idx val="2"/>
          <c:order val="2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total'!$D$4:$D$14</c:f>
            </c:numRef>
          </c:val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total'!$E$4:$E$14</c:f>
              <c:numCache>
                <c:formatCode>0%</c:formatCode>
                <c:ptCount val="11"/>
                <c:pt idx="0">
                  <c:v>0.4152542372881356</c:v>
                </c:pt>
                <c:pt idx="1">
                  <c:v>0.14406779661016952</c:v>
                </c:pt>
                <c:pt idx="2">
                  <c:v>0.11016949152542371</c:v>
                </c:pt>
                <c:pt idx="3">
                  <c:v>9.3220338983050891E-2</c:v>
                </c:pt>
                <c:pt idx="4">
                  <c:v>6.7796610169491553E-2</c:v>
                </c:pt>
                <c:pt idx="5">
                  <c:v>4.2372881355932222E-2</c:v>
                </c:pt>
                <c:pt idx="6">
                  <c:v>4.2372881355932222E-2</c:v>
                </c:pt>
                <c:pt idx="7">
                  <c:v>2.5423728813559334E-2</c:v>
                </c:pt>
                <c:pt idx="8">
                  <c:v>2.5423728813559334E-2</c:v>
                </c:pt>
                <c:pt idx="9">
                  <c:v>1.6949152542372881E-2</c:v>
                </c:pt>
                <c:pt idx="10">
                  <c:v>1.6949152542372881E-2</c:v>
                </c:pt>
              </c:numCache>
            </c:numRef>
          </c:val>
        </c:ser>
        <c:axId val="106054016"/>
        <c:axId val="106055552"/>
      </c:barChart>
      <c:catAx>
        <c:axId val="1060540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055552"/>
        <c:crosses val="autoZero"/>
        <c:auto val="1"/>
        <c:lblAlgn val="ctr"/>
        <c:lblOffset val="100"/>
      </c:catAx>
      <c:valAx>
        <c:axId val="106055552"/>
        <c:scaling>
          <c:orientation val="minMax"/>
        </c:scaling>
        <c:axPos val="l"/>
        <c:majorGridlines/>
        <c:numFmt formatCode="0%" sourceLinked="1"/>
        <c:tickLblPos val="nextTo"/>
        <c:crossAx val="10605401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9128141160572749E-2"/>
          <c:y val="1.4627109111361086E-2"/>
          <c:w val="0.91135540096322909"/>
          <c:h val="0.52487450787401579"/>
        </c:manualLayout>
      </c:layout>
      <c:barChart>
        <c:barDir val="col"/>
        <c:grouping val="clustered"/>
        <c:ser>
          <c:idx val="0"/>
          <c:order val="0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total'!$B$4:$B$14</c:f>
            </c:numRef>
          </c:val>
        </c:ser>
        <c:ser>
          <c:idx val="1"/>
          <c:order val="1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total'!$C$4:$C$14</c:f>
            </c:numRef>
          </c:val>
        </c:ser>
        <c:ser>
          <c:idx val="2"/>
          <c:order val="2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total'!$D$4:$D$14</c:f>
            </c:numRef>
          </c:val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total'!$E$4:$E$14</c:f>
              <c:numCache>
                <c:formatCode>0%</c:formatCode>
                <c:ptCount val="11"/>
                <c:pt idx="0">
                  <c:v>0.4152542372881356</c:v>
                </c:pt>
                <c:pt idx="1">
                  <c:v>0.14406779661016958</c:v>
                </c:pt>
                <c:pt idx="2">
                  <c:v>0.11016949152542369</c:v>
                </c:pt>
                <c:pt idx="3">
                  <c:v>9.3220338983050988E-2</c:v>
                </c:pt>
                <c:pt idx="4">
                  <c:v>6.7796610169491595E-2</c:v>
                </c:pt>
                <c:pt idx="5">
                  <c:v>4.2372881355932257E-2</c:v>
                </c:pt>
                <c:pt idx="6">
                  <c:v>4.2372881355932257E-2</c:v>
                </c:pt>
                <c:pt idx="7">
                  <c:v>2.5423728813559344E-2</c:v>
                </c:pt>
                <c:pt idx="8">
                  <c:v>2.5423728813559344E-2</c:v>
                </c:pt>
                <c:pt idx="9">
                  <c:v>1.6949152542372881E-2</c:v>
                </c:pt>
                <c:pt idx="10">
                  <c:v>1.6949152542372881E-2</c:v>
                </c:pt>
              </c:numCache>
            </c:numRef>
          </c:val>
        </c:ser>
        <c:axId val="106103936"/>
        <c:axId val="106105472"/>
      </c:barChart>
      <c:catAx>
        <c:axId val="1061039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105472"/>
        <c:crosses val="autoZero"/>
        <c:auto val="1"/>
        <c:lblAlgn val="ctr"/>
        <c:lblOffset val="100"/>
      </c:catAx>
      <c:valAx>
        <c:axId val="106105472"/>
        <c:scaling>
          <c:orientation val="minMax"/>
        </c:scaling>
        <c:axPos val="l"/>
        <c:majorGridlines/>
        <c:numFmt formatCode="0%" sourceLinked="1"/>
        <c:tickLblPos val="nextTo"/>
        <c:crossAx val="106103936"/>
        <c:crosses val="autoZero"/>
        <c:crossBetween val="between"/>
      </c:valAx>
    </c:plotArea>
    <c:plotVisOnly val="1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9128141160572749E-2"/>
          <c:y val="1.4627109111361093E-2"/>
          <c:w val="0.91135540096322909"/>
          <c:h val="0.52487450787401579"/>
        </c:manualLayout>
      </c:layout>
      <c:barChart>
        <c:barDir val="col"/>
        <c:grouping val="clustered"/>
        <c:ser>
          <c:idx val="0"/>
          <c:order val="0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total'!$B$4:$B$14</c:f>
            </c:numRef>
          </c:val>
        </c:ser>
        <c:ser>
          <c:idx val="1"/>
          <c:order val="1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total'!$C$4:$C$14</c:f>
            </c:numRef>
          </c:val>
        </c:ser>
        <c:ser>
          <c:idx val="2"/>
          <c:order val="2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total'!$D$4:$D$14</c:f>
            </c:numRef>
          </c:val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total'!$E$4:$E$14</c:f>
              <c:numCache>
                <c:formatCode>0%</c:formatCode>
                <c:ptCount val="11"/>
                <c:pt idx="0">
                  <c:v>0.4152542372881356</c:v>
                </c:pt>
                <c:pt idx="1">
                  <c:v>0.14406779661016952</c:v>
                </c:pt>
                <c:pt idx="2">
                  <c:v>0.11016949152542371</c:v>
                </c:pt>
                <c:pt idx="3">
                  <c:v>9.3220338983050891E-2</c:v>
                </c:pt>
                <c:pt idx="4">
                  <c:v>6.7796610169491553E-2</c:v>
                </c:pt>
                <c:pt idx="5">
                  <c:v>4.2372881355932222E-2</c:v>
                </c:pt>
                <c:pt idx="6">
                  <c:v>4.2372881355932222E-2</c:v>
                </c:pt>
                <c:pt idx="7">
                  <c:v>2.5423728813559334E-2</c:v>
                </c:pt>
                <c:pt idx="8">
                  <c:v>2.5423728813559334E-2</c:v>
                </c:pt>
                <c:pt idx="9">
                  <c:v>1.6949152542372881E-2</c:v>
                </c:pt>
                <c:pt idx="10">
                  <c:v>1.6949152542372881E-2</c:v>
                </c:pt>
              </c:numCache>
            </c:numRef>
          </c:val>
        </c:ser>
        <c:axId val="106190720"/>
        <c:axId val="106192256"/>
      </c:barChart>
      <c:catAx>
        <c:axId val="1061907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192256"/>
        <c:crosses val="autoZero"/>
        <c:auto val="1"/>
        <c:lblAlgn val="ctr"/>
        <c:lblOffset val="100"/>
      </c:catAx>
      <c:valAx>
        <c:axId val="106192256"/>
        <c:scaling>
          <c:orientation val="minMax"/>
        </c:scaling>
        <c:axPos val="l"/>
        <c:majorGridlines/>
        <c:numFmt formatCode="0%" sourceLinked="1"/>
        <c:tickLblPos val="nextTo"/>
        <c:crossAx val="106190720"/>
        <c:crosses val="autoZero"/>
        <c:crossBetween val="between"/>
      </c:valAx>
    </c:plotArea>
    <c:plotVisOnly val="1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9128141160572749E-2"/>
          <c:y val="1.4627109111361093E-2"/>
          <c:w val="0.91135540096322909"/>
          <c:h val="0.52487450787401579"/>
        </c:manualLayout>
      </c:layout>
      <c:barChart>
        <c:barDir val="col"/>
        <c:grouping val="clustered"/>
        <c:ser>
          <c:idx val="0"/>
          <c:order val="0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total'!$B$4:$B$14</c:f>
            </c:numRef>
          </c:val>
        </c:ser>
        <c:ser>
          <c:idx val="1"/>
          <c:order val="1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total'!$C$4:$C$14</c:f>
            </c:numRef>
          </c:val>
        </c:ser>
        <c:ser>
          <c:idx val="2"/>
          <c:order val="2"/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total'!$D$4:$D$14</c:f>
            </c:numRef>
          </c:val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'8 Housing total'!$A$4:$A$14</c:f>
              <c:strCache>
                <c:ptCount val="11"/>
                <c:pt idx="0">
                  <c:v>Single Family Homes</c:v>
                </c:pt>
                <c:pt idx="1">
                  <c:v>Accessory Apartments with Single Family Homes</c:v>
                </c:pt>
                <c:pt idx="2">
                  <c:v>Elderly Housing</c:v>
                </c:pt>
                <c:pt idx="3">
                  <c:v>Manufactured Homes on Individual Lots</c:v>
                </c:pt>
                <c:pt idx="4">
                  <c:v>Two Family Homes</c:v>
                </c:pt>
                <c:pt idx="5">
                  <c:v>Conversion of large homes into Apartments</c:v>
                </c:pt>
                <c:pt idx="6">
                  <c:v>Mixed Residential with Business</c:v>
                </c:pt>
                <c:pt idx="7">
                  <c:v>Condominiums/Town Houses</c:v>
                </c:pt>
                <c:pt idx="8">
                  <c:v>Manufactured Homes in Parks</c:v>
                </c:pt>
                <c:pt idx="9">
                  <c:v>Cluster Developments/Subdivision</c:v>
                </c:pt>
                <c:pt idx="10">
                  <c:v>New Apartment Buildings</c:v>
                </c:pt>
              </c:strCache>
            </c:strRef>
          </c:cat>
          <c:val>
            <c:numRef>
              <c:f>'8 Housing total'!$E$4:$E$14</c:f>
              <c:numCache>
                <c:formatCode>0%</c:formatCode>
                <c:ptCount val="11"/>
                <c:pt idx="0">
                  <c:v>0.4152542372881356</c:v>
                </c:pt>
                <c:pt idx="1">
                  <c:v>0.14406779661016952</c:v>
                </c:pt>
                <c:pt idx="2">
                  <c:v>0.11016949152542371</c:v>
                </c:pt>
                <c:pt idx="3">
                  <c:v>9.3220338983050891E-2</c:v>
                </c:pt>
                <c:pt idx="4">
                  <c:v>6.7796610169491553E-2</c:v>
                </c:pt>
                <c:pt idx="5">
                  <c:v>4.2372881355932222E-2</c:v>
                </c:pt>
                <c:pt idx="6">
                  <c:v>4.2372881355932222E-2</c:v>
                </c:pt>
                <c:pt idx="7">
                  <c:v>2.5423728813559334E-2</c:v>
                </c:pt>
                <c:pt idx="8">
                  <c:v>2.5423728813559334E-2</c:v>
                </c:pt>
                <c:pt idx="9">
                  <c:v>1.6949152542372881E-2</c:v>
                </c:pt>
                <c:pt idx="10">
                  <c:v>1.6949152542372881E-2</c:v>
                </c:pt>
              </c:numCache>
            </c:numRef>
          </c:val>
        </c:ser>
        <c:axId val="106318464"/>
        <c:axId val="106324352"/>
      </c:barChart>
      <c:catAx>
        <c:axId val="1063184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324352"/>
        <c:crosses val="autoZero"/>
        <c:auto val="1"/>
        <c:lblAlgn val="ctr"/>
        <c:lblOffset val="100"/>
      </c:catAx>
      <c:valAx>
        <c:axId val="106324352"/>
        <c:scaling>
          <c:orientation val="minMax"/>
        </c:scaling>
        <c:axPos val="l"/>
        <c:majorGridlines/>
        <c:numFmt formatCode="0%" sourceLinked="1"/>
        <c:tickLblPos val="nextTo"/>
        <c:crossAx val="106318464"/>
        <c:crosses val="autoZero"/>
        <c:crossBetween val="between"/>
      </c:valAx>
    </c:plotArea>
    <c:plotVisOnly val="1"/>
  </c:chart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'Services - Senior support'!$A$15:$I$15</c:f>
              <c:strCache>
                <c:ptCount val="1"/>
                <c:pt idx="0">
                  <c:v>Lacking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'Services - Senior support'!$J$14:$M$14</c:f>
              <c:strCache>
                <c:ptCount val="1"/>
                <c:pt idx="0">
                  <c:v>Senior Services / Support</c:v>
                </c:pt>
              </c:strCache>
            </c:strRef>
          </c:cat>
          <c:val>
            <c:numRef>
              <c:f>'Services - Senior support'!$J$15:$M$15</c:f>
              <c:numCache>
                <c:formatCode>0%</c:formatCode>
                <c:ptCount val="1"/>
                <c:pt idx="0">
                  <c:v>0.39583333333333331</c:v>
                </c:pt>
              </c:numCache>
            </c:numRef>
          </c:val>
        </c:ser>
        <c:ser>
          <c:idx val="1"/>
          <c:order val="1"/>
          <c:tx>
            <c:strRef>
              <c:f>'Services - Senior support'!$A$16:$I$16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'Services - Senior support'!$J$14:$M$14</c:f>
              <c:strCache>
                <c:ptCount val="1"/>
                <c:pt idx="0">
                  <c:v>Senior Services / Support</c:v>
                </c:pt>
              </c:strCache>
            </c:strRef>
          </c:cat>
          <c:val>
            <c:numRef>
              <c:f>'Services - Senior support'!$J$16:$M$16</c:f>
              <c:numCache>
                <c:formatCode>0%</c:formatCode>
                <c:ptCount val="1"/>
                <c:pt idx="0">
                  <c:v>0.27083333333333326</c:v>
                </c:pt>
              </c:numCache>
            </c:numRef>
          </c:val>
        </c:ser>
        <c:ser>
          <c:idx val="2"/>
          <c:order val="2"/>
          <c:tx>
            <c:strRef>
              <c:f>'Services - Senior support'!$A$17:$I$17</c:f>
              <c:strCache>
                <c:ptCount val="1"/>
                <c:pt idx="0">
                  <c:v>Don't Care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'Services - Senior support'!$J$14:$M$14</c:f>
              <c:strCache>
                <c:ptCount val="1"/>
                <c:pt idx="0">
                  <c:v>Senior Services / Support</c:v>
                </c:pt>
              </c:strCache>
            </c:strRef>
          </c:cat>
          <c:val>
            <c:numRef>
              <c:f>'Services - Senior support'!$J$17:$M$17</c:f>
              <c:numCache>
                <c:formatCode>0%</c:formatCode>
                <c:ptCount val="1"/>
                <c:pt idx="0">
                  <c:v>0.33333333333333331</c:v>
                </c:pt>
              </c:numCache>
            </c:numRef>
          </c:val>
        </c:ser>
        <c:axId val="105818368"/>
        <c:axId val="105824256"/>
      </c:barChart>
      <c:catAx>
        <c:axId val="10581836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824256"/>
        <c:crosses val="autoZero"/>
        <c:auto val="1"/>
        <c:lblAlgn val="ctr"/>
        <c:lblOffset val="100"/>
      </c:catAx>
      <c:valAx>
        <c:axId val="1058242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818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'3- Why Choose - Overall'!$B$3</c:f>
              <c:strCache>
                <c:ptCount val="1"/>
                <c:pt idx="0">
                  <c:v>Full Time and Seasonal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chemeClr val="tx2">
                  <a:lumMod val="75000"/>
                </a:schemeClr>
              </a:solidFill>
            </c:spPr>
          </c:dPt>
          <c:dPt>
            <c:idx val="9"/>
            <c:spPr>
              <a:solidFill>
                <a:schemeClr val="tx2">
                  <a:lumMod val="75000"/>
                </a:schemeClr>
              </a:solidFill>
            </c:spPr>
          </c:dPt>
          <c:dPt>
            <c:idx val="1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1"/>
            <c:spPr>
              <a:solidFill>
                <a:schemeClr val="tx2">
                  <a:lumMod val="75000"/>
                </a:schemeClr>
              </a:solidFill>
            </c:spPr>
          </c:dPt>
          <c:dPt>
            <c:idx val="12"/>
            <c:spPr>
              <a:solidFill>
                <a:srgbClr val="002060"/>
              </a:solidFill>
            </c:spPr>
          </c:dPt>
          <c:dPt>
            <c:idx val="13"/>
            <c:spPr>
              <a:solidFill>
                <a:srgbClr val="002060"/>
              </a:solidFill>
            </c:spPr>
          </c:dPt>
          <c:dPt>
            <c:idx val="14"/>
            <c:spPr>
              <a:solidFill>
                <a:srgbClr val="002060"/>
              </a:solidFill>
            </c:spPr>
          </c:dPt>
          <c:cat>
            <c:strRef>
              <c:f>'3- Why Choose - Overall'!$A$4:$A$18</c:f>
              <c:strCache>
                <c:ptCount val="15"/>
                <c:pt idx="0">
                  <c:v>Rural Character</c:v>
                </c:pt>
                <c:pt idx="1">
                  <c:v>Waterbodies</c:v>
                </c:pt>
                <c:pt idx="2">
                  <c:v>Great Trails, Conservation</c:v>
                </c:pt>
                <c:pt idx="3">
                  <c:v>Recreation</c:v>
                </c:pt>
                <c:pt idx="4">
                  <c:v>Affordability</c:v>
                </c:pt>
                <c:pt idx="5">
                  <c:v>Limited Commercial Development</c:v>
                </c:pt>
                <c:pt idx="6">
                  <c:v>Scenic Areas</c:v>
                </c:pt>
                <c:pt idx="7">
                  <c:v>Low Residential Density, Low Growth</c:v>
                </c:pt>
                <c:pt idx="8">
                  <c:v>Low Crime Rate</c:v>
                </c:pt>
                <c:pt idx="9">
                  <c:v>People Community Spirit </c:v>
                </c:pt>
                <c:pt idx="10">
                  <c:v>Historic Charm</c:v>
                </c:pt>
                <c:pt idx="11">
                  <c:v>Family Ties </c:v>
                </c:pt>
                <c:pt idx="12">
                  <c:v>Close to Job</c:v>
                </c:pt>
                <c:pt idx="13">
                  <c:v>Quality Education</c:v>
                </c:pt>
                <c:pt idx="14">
                  <c:v>Economic Opportunities</c:v>
                </c:pt>
              </c:strCache>
            </c:strRef>
          </c:cat>
          <c:val>
            <c:numRef>
              <c:f>'3- Why Choose - Overall'!$B$4:$B$18</c:f>
              <c:numCache>
                <c:formatCode>General</c:formatCode>
                <c:ptCount val="15"/>
                <c:pt idx="0">
                  <c:v>49</c:v>
                </c:pt>
                <c:pt idx="1">
                  <c:v>48</c:v>
                </c:pt>
                <c:pt idx="2">
                  <c:v>39</c:v>
                </c:pt>
                <c:pt idx="3">
                  <c:v>35</c:v>
                </c:pt>
                <c:pt idx="4">
                  <c:v>33</c:v>
                </c:pt>
                <c:pt idx="5">
                  <c:v>29</c:v>
                </c:pt>
                <c:pt idx="6">
                  <c:v>28</c:v>
                </c:pt>
                <c:pt idx="7">
                  <c:v>25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16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</c:numCache>
            </c:numRef>
          </c:val>
        </c:ser>
        <c:axId val="104857600"/>
        <c:axId val="104859136"/>
      </c:barChart>
      <c:catAx>
        <c:axId val="1048576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859136"/>
        <c:crosses val="autoZero"/>
        <c:auto val="1"/>
        <c:lblAlgn val="ctr"/>
        <c:lblOffset val="100"/>
      </c:catAx>
      <c:valAx>
        <c:axId val="104859136"/>
        <c:scaling>
          <c:orientation val="minMax"/>
        </c:scaling>
        <c:axPos val="l"/>
        <c:majorGridlines/>
        <c:numFmt formatCode="General" sourceLinked="1"/>
        <c:tickLblPos val="nextTo"/>
        <c:crossAx val="104857600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'Current percentages'!$B$26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'Current percentages'!$C$26:$Q$26</c:f>
              <c:numCache>
                <c:formatCode>0%</c:formatCode>
                <c:ptCount val="1"/>
                <c:pt idx="0">
                  <c:v>0.43000000000000005</c:v>
                </c:pt>
              </c:numCache>
            </c:numRef>
          </c:val>
        </c:ser>
        <c:ser>
          <c:idx val="1"/>
          <c:order val="1"/>
          <c:tx>
            <c:strRef>
              <c:f>'Current percentages'!$B$27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val>
            <c:numRef>
              <c:f>'Current percentages'!$C$27:$Q$27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'Current percentages'!$B$28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'Current percentages'!$C$28:$Q$28</c:f>
              <c:numCache>
                <c:formatCode>0%</c:formatCode>
                <c:ptCount val="1"/>
                <c:pt idx="0">
                  <c:v>4.0000000000000008E-2</c:v>
                </c:pt>
              </c:numCache>
            </c:numRef>
          </c:val>
        </c:ser>
        <c:axId val="106357504"/>
        <c:axId val="106359040"/>
      </c:barChart>
      <c:catAx>
        <c:axId val="106357504"/>
        <c:scaling>
          <c:orientation val="minMax"/>
        </c:scaling>
        <c:delete val="1"/>
        <c:axPos val="b"/>
        <c:tickLblPos val="nextTo"/>
        <c:crossAx val="106359040"/>
        <c:crosses val="autoZero"/>
        <c:auto val="1"/>
        <c:lblAlgn val="ctr"/>
        <c:lblOffset val="100"/>
      </c:catAx>
      <c:valAx>
        <c:axId val="1063590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35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58144202562927"/>
          <c:y val="0.37963254593175866"/>
          <c:w val="0.2207518913077042"/>
          <c:h val="0.2303182414698163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'6 Services Child Care'!$A$15:$I$15</c:f>
              <c:strCache>
                <c:ptCount val="1"/>
                <c:pt idx="0">
                  <c:v>Lacking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'6 Services Child Care'!$J$14:$P$14</c:f>
              <c:strCache>
                <c:ptCount val="3"/>
                <c:pt idx="0">
                  <c:v>Childern's Programs</c:v>
                </c:pt>
                <c:pt idx="1">
                  <c:v>Childcare Availability</c:v>
                </c:pt>
                <c:pt idx="2">
                  <c:v>Before &amp; After School Care</c:v>
                </c:pt>
              </c:strCache>
            </c:strRef>
          </c:cat>
          <c:val>
            <c:numRef>
              <c:f>'6 Services Child Care'!$J$15:$P$15</c:f>
              <c:numCache>
                <c:formatCode>0%</c:formatCode>
                <c:ptCount val="3"/>
                <c:pt idx="0">
                  <c:v>0.22</c:v>
                </c:pt>
                <c:pt idx="1">
                  <c:v>0.2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'6 Services Child Care'!$A$16:$I$16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'6 Services Child Care'!$J$14:$P$14</c:f>
              <c:strCache>
                <c:ptCount val="3"/>
                <c:pt idx="0">
                  <c:v>Childern's Programs</c:v>
                </c:pt>
                <c:pt idx="1">
                  <c:v>Childcare Availability</c:v>
                </c:pt>
                <c:pt idx="2">
                  <c:v>Before &amp; After School Care</c:v>
                </c:pt>
              </c:strCache>
            </c:strRef>
          </c:cat>
          <c:val>
            <c:numRef>
              <c:f>'6 Services Child Care'!$J$16:$P$16</c:f>
              <c:numCache>
                <c:formatCode>0%</c:formatCode>
                <c:ptCount val="3"/>
                <c:pt idx="0">
                  <c:v>0.24000000000000013</c:v>
                </c:pt>
                <c:pt idx="1">
                  <c:v>0.11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'6 Services Child Care'!$A$17:$I$17</c:f>
              <c:strCache>
                <c:ptCount val="1"/>
                <c:pt idx="0">
                  <c:v>Don't Care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'6 Services Child Care'!$J$14:$P$14</c:f>
              <c:strCache>
                <c:ptCount val="3"/>
                <c:pt idx="0">
                  <c:v>Childern's Programs</c:v>
                </c:pt>
                <c:pt idx="1">
                  <c:v>Childcare Availability</c:v>
                </c:pt>
                <c:pt idx="2">
                  <c:v>Before &amp; After School Care</c:v>
                </c:pt>
              </c:strCache>
            </c:strRef>
          </c:cat>
          <c:val>
            <c:numRef>
              <c:f>'6 Services Child Care'!$J$17:$P$17</c:f>
              <c:numCache>
                <c:formatCode>0%</c:formatCode>
                <c:ptCount val="3"/>
                <c:pt idx="0">
                  <c:v>0.49000000000000027</c:v>
                </c:pt>
                <c:pt idx="1">
                  <c:v>0.64000000000000068</c:v>
                </c:pt>
                <c:pt idx="2">
                  <c:v>0.63000000000000056</c:v>
                </c:pt>
              </c:numCache>
            </c:numRef>
          </c:val>
        </c:ser>
        <c:ser>
          <c:idx val="3"/>
          <c:order val="3"/>
          <c:tx>
            <c:strRef>
              <c:f>'6 Services Child Care'!$A$18:$I$18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'6 Services Child Care'!$J$14:$P$14</c:f>
              <c:strCache>
                <c:ptCount val="3"/>
                <c:pt idx="0">
                  <c:v>Childern's Programs</c:v>
                </c:pt>
                <c:pt idx="1">
                  <c:v>Childcare Availability</c:v>
                </c:pt>
                <c:pt idx="2">
                  <c:v>Before &amp; After School Care</c:v>
                </c:pt>
              </c:strCache>
            </c:strRef>
          </c:cat>
          <c:val>
            <c:numRef>
              <c:f>'6 Services Child Care'!$J$18:$P$18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axId val="106426752"/>
        <c:axId val="106428288"/>
      </c:barChart>
      <c:catAx>
        <c:axId val="10642675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428288"/>
        <c:crosses val="autoZero"/>
        <c:auto val="1"/>
        <c:lblAlgn val="ctr"/>
        <c:lblOffset val="100"/>
      </c:catAx>
      <c:valAx>
        <c:axId val="1064282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426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Encouraging Growth in Child </a:t>
            </a:r>
            <a:r>
              <a:rPr lang="en-US" dirty="0"/>
              <a:t>Care Centers</a:t>
            </a:r>
          </a:p>
        </c:rich>
      </c:tx>
      <c:layout>
        <c:manualLayout>
          <c:xMode val="edge"/>
          <c:yMode val="edge"/>
          <c:x val="0.17107837990839378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'Growth Child Care'!$B$3</c:f>
              <c:strCache>
                <c:ptCount val="1"/>
                <c:pt idx="0">
                  <c:v>Conservation Area</c:v>
                </c:pt>
              </c:strCache>
            </c:strRef>
          </c:tx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Care'!$C$3:$O$3</c:f>
            </c:numRef>
          </c:val>
        </c:ser>
        <c:ser>
          <c:idx val="1"/>
          <c:order val="1"/>
          <c:tx>
            <c:strRef>
              <c:f>'Growth Child Care'!$B$4</c:f>
              <c:strCache>
                <c:ptCount val="1"/>
                <c:pt idx="0">
                  <c:v>Farms</c:v>
                </c:pt>
              </c:strCache>
            </c:strRef>
          </c:tx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Care'!$C$4:$O$4</c:f>
            </c:numRef>
          </c:val>
        </c:ser>
        <c:ser>
          <c:idx val="2"/>
          <c:order val="2"/>
          <c:tx>
            <c:strRef>
              <c:f>'Growth Child Care'!$B$5</c:f>
              <c:strCache>
                <c:ptCount val="1"/>
                <c:pt idx="0">
                  <c:v>Home Based Business</c:v>
                </c:pt>
              </c:strCache>
            </c:strRef>
          </c:tx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Care'!$C$5:$O$5</c:f>
            </c:numRef>
          </c:val>
        </c:ser>
        <c:ser>
          <c:idx val="3"/>
          <c:order val="3"/>
          <c:tx>
            <c:strRef>
              <c:f>'Growth Child Care'!$B$6</c:f>
              <c:strCache>
                <c:ptCount val="1"/>
                <c:pt idx="0">
                  <c:v>Restaurants (sit down)</c:v>
                </c:pt>
              </c:strCache>
            </c:strRef>
          </c:tx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Care'!$C$6:$O$6</c:f>
            </c:numRef>
          </c:val>
        </c:ser>
        <c:ser>
          <c:idx val="4"/>
          <c:order val="4"/>
          <c:tx>
            <c:strRef>
              <c:f>'Growth Child Care'!$B$7</c:f>
              <c:strCache>
                <c:ptCount val="1"/>
                <c:pt idx="0">
                  <c:v>Bed and Breakfasts</c:v>
                </c:pt>
              </c:strCache>
            </c:strRef>
          </c:tx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Care'!$C$7:$O$7</c:f>
            </c:numRef>
          </c:val>
        </c:ser>
        <c:ser>
          <c:idx val="5"/>
          <c:order val="5"/>
          <c:tx>
            <c:strRef>
              <c:f>'Growth Child Care'!$B$8</c:f>
              <c:strCache>
                <c:ptCount val="1"/>
                <c:pt idx="0">
                  <c:v>Recreational Facilities</c:v>
                </c:pt>
              </c:strCache>
            </c:strRef>
          </c:tx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Care'!$C$8:$O$8</c:f>
            </c:numRef>
          </c:val>
        </c:ser>
        <c:ser>
          <c:idx val="6"/>
          <c:order val="6"/>
          <c:tx>
            <c:strRef>
              <c:f>'Growth Child Care'!$B$9</c:f>
              <c:strCache>
                <c:ptCount val="1"/>
                <c:pt idx="0">
                  <c:v>Child Care Centers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'Growth Child Care'!$C$2:$O$2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Child Care'!$C$9:$O$9</c:f>
              <c:numCache>
                <c:formatCode>0%</c:formatCode>
                <c:ptCount val="3"/>
                <c:pt idx="0">
                  <c:v>0.46</c:v>
                </c:pt>
                <c:pt idx="1">
                  <c:v>0.38000000000000006</c:v>
                </c:pt>
                <c:pt idx="2">
                  <c:v>0.16</c:v>
                </c:pt>
              </c:numCache>
            </c:numRef>
          </c:val>
        </c:ser>
        <c:axId val="107846656"/>
        <c:axId val="107868928"/>
      </c:barChart>
      <c:catAx>
        <c:axId val="1078466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7868928"/>
        <c:crosses val="autoZero"/>
        <c:auto val="1"/>
        <c:lblAlgn val="ctr"/>
        <c:lblOffset val="100"/>
      </c:catAx>
      <c:valAx>
        <c:axId val="1078689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7846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Encouraging Medical/Dental Offices</a:t>
            </a:r>
            <a:endParaRPr lang="en-US" dirty="0"/>
          </a:p>
        </c:rich>
      </c:tx>
      <c:layout>
        <c:manualLayout>
          <c:xMode val="edge"/>
          <c:yMode val="edge"/>
          <c:x val="8.4013998250218741E-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'Growth Med Dental'!$B$3</c:f>
              <c:strCache>
                <c:ptCount val="1"/>
                <c:pt idx="0">
                  <c:v>Conservation Area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Dental'!$C$3:$O$3</c:f>
            </c:numRef>
          </c:val>
        </c:ser>
        <c:ser>
          <c:idx val="1"/>
          <c:order val="1"/>
          <c:tx>
            <c:strRef>
              <c:f>'Growth Med Dental'!$B$4</c:f>
              <c:strCache>
                <c:ptCount val="1"/>
                <c:pt idx="0">
                  <c:v>Farms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Dental'!$C$4:$O$4</c:f>
            </c:numRef>
          </c:val>
        </c:ser>
        <c:ser>
          <c:idx val="2"/>
          <c:order val="2"/>
          <c:tx>
            <c:strRef>
              <c:f>'Growth Med Dental'!$B$5</c:f>
              <c:strCache>
                <c:ptCount val="1"/>
                <c:pt idx="0">
                  <c:v>Home Based Business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Dental'!$C$5:$O$5</c:f>
            </c:numRef>
          </c:val>
        </c:ser>
        <c:ser>
          <c:idx val="3"/>
          <c:order val="3"/>
          <c:tx>
            <c:strRef>
              <c:f>'Growth Med Dental'!$B$6</c:f>
              <c:strCache>
                <c:ptCount val="1"/>
                <c:pt idx="0">
                  <c:v>Restaurants (sit down)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Dental'!$C$6:$O$6</c:f>
            </c:numRef>
          </c:val>
        </c:ser>
        <c:ser>
          <c:idx val="4"/>
          <c:order val="4"/>
          <c:tx>
            <c:strRef>
              <c:f>'Growth Med Dental'!$B$7</c:f>
              <c:strCache>
                <c:ptCount val="1"/>
                <c:pt idx="0">
                  <c:v>Bed and Breakfasts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Dental'!$C$7:$O$7</c:f>
            </c:numRef>
          </c:val>
        </c:ser>
        <c:ser>
          <c:idx val="5"/>
          <c:order val="5"/>
          <c:tx>
            <c:strRef>
              <c:f>'Growth Med Dental'!$B$8</c:f>
              <c:strCache>
                <c:ptCount val="1"/>
                <c:pt idx="0">
                  <c:v>Recreational Facilities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Dental'!$C$8:$O$8</c:f>
            </c:numRef>
          </c:val>
        </c:ser>
        <c:ser>
          <c:idx val="6"/>
          <c:order val="6"/>
          <c:tx>
            <c:strRef>
              <c:f>'Growth Med Dental'!$B$9</c:f>
              <c:strCache>
                <c:ptCount val="1"/>
                <c:pt idx="0">
                  <c:v>Child Care Centers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Dental'!$C$9:$O$9</c:f>
            </c:numRef>
          </c:val>
        </c:ser>
        <c:ser>
          <c:idx val="7"/>
          <c:order val="7"/>
          <c:tx>
            <c:strRef>
              <c:f>'Growth Med Dental'!$B$10</c:f>
              <c:strCache>
                <c:ptCount val="1"/>
                <c:pt idx="0">
                  <c:v>Small Retail Stores</c:v>
                </c:pt>
              </c:strCache>
            </c:strRef>
          </c:tx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Dental'!$C$10:$O$10</c:f>
            </c:numRef>
          </c:val>
        </c:ser>
        <c:ser>
          <c:idx val="8"/>
          <c:order val="8"/>
          <c:tx>
            <c:strRef>
              <c:f>'Growth Med Dental'!$B$11</c:f>
              <c:strCache>
                <c:ptCount val="1"/>
                <c:pt idx="0">
                  <c:v>Medical/Dental Office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'Growth Med Dental'!$C$2:$O$2</c:f>
              <c:strCache>
                <c:ptCount val="3"/>
                <c:pt idx="0">
                  <c:v>Encourage</c:v>
                </c:pt>
                <c:pt idx="1">
                  <c:v>Stay as is</c:v>
                </c:pt>
                <c:pt idx="2">
                  <c:v>Discourage</c:v>
                </c:pt>
              </c:strCache>
            </c:strRef>
          </c:cat>
          <c:val>
            <c:numRef>
              <c:f>'Growth Med Dental'!$C$11:$O$11</c:f>
              <c:numCache>
                <c:formatCode>0%</c:formatCode>
                <c:ptCount val="3"/>
                <c:pt idx="0">
                  <c:v>0.36000000000000026</c:v>
                </c:pt>
                <c:pt idx="1">
                  <c:v>0.30000000000000027</c:v>
                </c:pt>
                <c:pt idx="2">
                  <c:v>0.34</c:v>
                </c:pt>
              </c:numCache>
            </c:numRef>
          </c:val>
        </c:ser>
        <c:axId val="107990016"/>
        <c:axId val="107995904"/>
      </c:barChart>
      <c:catAx>
        <c:axId val="107990016"/>
        <c:scaling>
          <c:orientation val="minMax"/>
        </c:scaling>
        <c:axPos val="b"/>
        <c:tickLblPos val="nextTo"/>
        <c:crossAx val="107995904"/>
        <c:crosses val="autoZero"/>
        <c:auto val="1"/>
        <c:lblAlgn val="ctr"/>
        <c:lblOffset val="100"/>
      </c:catAx>
      <c:valAx>
        <c:axId val="107995904"/>
        <c:scaling>
          <c:orientation val="minMax"/>
        </c:scaling>
        <c:axPos val="l"/>
        <c:majorGridlines/>
        <c:numFmt formatCode="0%" sourceLinked="1"/>
        <c:tickLblPos val="nextTo"/>
        <c:crossAx val="10799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95975503062121"/>
          <c:y val="0.44612569262175561"/>
          <c:w val="0.17237357830271213"/>
          <c:h val="0.25115157480314959"/>
        </c:manualLayout>
      </c:layout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Current status of Medical/Dental </a:t>
            </a:r>
            <a:r>
              <a:rPr lang="en-US" dirty="0"/>
              <a:t>Care</a:t>
            </a:r>
          </a:p>
        </c:rich>
      </c:tx>
      <c:layout>
        <c:manualLayout>
          <c:xMode val="edge"/>
          <c:yMode val="edge"/>
          <c:x val="0.1123148148148148"/>
          <c:y val="5.263157894736842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'6 services Medical etc'!$J$14</c:f>
              <c:strCache>
                <c:ptCount val="1"/>
                <c:pt idx="0">
                  <c:v>Medical / Dental</c:v>
                </c:pt>
              </c:strCache>
            </c:strRef>
          </c:tx>
          <c:cat>
            <c:strRef>
              <c:f>'6 services Medical etc'!$A$15:$I$17</c:f>
              <c:strCache>
                <c:ptCount val="3"/>
                <c:pt idx="0">
                  <c:v>Lacking</c:v>
                </c:pt>
                <c:pt idx="1">
                  <c:v>About Right</c:v>
                </c:pt>
                <c:pt idx="2">
                  <c:v>Don't Care</c:v>
                </c:pt>
              </c:strCache>
            </c:strRef>
          </c:cat>
          <c:val>
            <c:numRef>
              <c:f>'6 services Medical etc'!$J$15:$J$17</c:f>
            </c:numRef>
          </c:val>
        </c:ser>
        <c:ser>
          <c:idx val="1"/>
          <c:order val="1"/>
          <c:tx>
            <c:strRef>
              <c:f>'6 services Medical etc'!$K$14</c:f>
              <c:strCache>
                <c:ptCount val="1"/>
                <c:pt idx="0">
                  <c:v>Medical/Dental Care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'6 services Medical etc'!$A$15:$I$17</c:f>
              <c:strCache>
                <c:ptCount val="3"/>
                <c:pt idx="0">
                  <c:v>Lacking</c:v>
                </c:pt>
                <c:pt idx="1">
                  <c:v>About Right</c:v>
                </c:pt>
                <c:pt idx="2">
                  <c:v>Don't Care</c:v>
                </c:pt>
              </c:strCache>
            </c:strRef>
          </c:cat>
          <c:val>
            <c:numRef>
              <c:f>'6 services Medical etc'!$K$15:$K$17</c:f>
              <c:numCache>
                <c:formatCode>0%</c:formatCode>
                <c:ptCount val="3"/>
                <c:pt idx="0">
                  <c:v>0.42553191489361702</c:v>
                </c:pt>
                <c:pt idx="1">
                  <c:v>0.19148936170212771</c:v>
                </c:pt>
                <c:pt idx="2">
                  <c:v>0.38297872340425543</c:v>
                </c:pt>
              </c:numCache>
            </c:numRef>
          </c:val>
        </c:ser>
        <c:axId val="108051072"/>
        <c:axId val="108056960"/>
      </c:barChart>
      <c:catAx>
        <c:axId val="1080510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8056960"/>
        <c:crosses val="autoZero"/>
        <c:auto val="1"/>
        <c:lblAlgn val="ctr"/>
        <c:lblOffset val="100"/>
      </c:catAx>
      <c:valAx>
        <c:axId val="108056960"/>
        <c:scaling>
          <c:orientation val="minMax"/>
        </c:scaling>
        <c:axPos val="l"/>
        <c:majorGridlines/>
        <c:numFmt formatCode="0%" sourceLinked="1"/>
        <c:tickLblPos val="nextTo"/>
        <c:crossAx val="1080510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multiLvlStrRef>
              <c:f>'11  Historic'!$B$2:$F$3</c:f>
              <c:multiLvlStrCache>
                <c:ptCount val="4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</c:lvl>
                <c:lvl>
                  <c:pt idx="0">
                    <c:v>Full Time</c:v>
                  </c:pt>
                  <c:pt idx="2">
                    <c:v>Seasonal</c:v>
                  </c:pt>
                </c:lvl>
              </c:multiLvlStrCache>
            </c:multiLvlStrRef>
          </c:cat>
          <c:val>
            <c:numRef>
              <c:f>'11  Historic'!$B$4:$F$4</c:f>
              <c:numCache>
                <c:formatCode>0%</c:formatCode>
                <c:ptCount val="4"/>
                <c:pt idx="0">
                  <c:v>0.7441860465116279</c:v>
                </c:pt>
                <c:pt idx="1">
                  <c:v>0.2558139534883721</c:v>
                </c:pt>
                <c:pt idx="2">
                  <c:v>0.92307692307692313</c:v>
                </c:pt>
                <c:pt idx="3">
                  <c:v>7.6923076923076927E-2</c:v>
                </c:pt>
              </c:numCache>
            </c:numRef>
          </c:val>
        </c:ser>
        <c:axId val="92342144"/>
        <c:axId val="113852416"/>
      </c:barChart>
      <c:catAx>
        <c:axId val="92342144"/>
        <c:scaling>
          <c:orientation val="minMax"/>
        </c:scaling>
        <c:axPos val="b"/>
        <c:tickLblPos val="nextTo"/>
        <c:crossAx val="113852416"/>
        <c:crosses val="autoZero"/>
        <c:auto val="1"/>
        <c:lblAlgn val="ctr"/>
        <c:lblOffset val="100"/>
      </c:catAx>
      <c:valAx>
        <c:axId val="113852416"/>
        <c:scaling>
          <c:orientation val="minMax"/>
        </c:scaling>
        <c:axPos val="l"/>
        <c:majorGridlines/>
        <c:numFmt formatCode="0%" sourceLinked="1"/>
        <c:tickLblPos val="nextTo"/>
        <c:crossAx val="923421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'Open Space percentages'!$B$6</c:f>
              <c:strCache>
                <c:ptCount val="1"/>
                <c:pt idx="0">
                  <c:v>Seasonal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'Open Space percentages'!$A$7:$A$12</c:f>
              <c:strCache>
                <c:ptCount val="2"/>
                <c:pt idx="0">
                  <c:v>Very Important</c:v>
                </c:pt>
                <c:pt idx="1">
                  <c:v>Somewhat Important</c:v>
                </c:pt>
              </c:strCache>
            </c:strRef>
          </c:cat>
          <c:val>
            <c:numRef>
              <c:f>'Open Space percentages'!$B$7:$B$12</c:f>
              <c:numCache>
                <c:formatCode>0%</c:formatCode>
                <c:ptCount val="2"/>
                <c:pt idx="0">
                  <c:v>0.8125</c:v>
                </c:pt>
                <c:pt idx="1">
                  <c:v>0.18750000000000011</c:v>
                </c:pt>
              </c:numCache>
            </c:numRef>
          </c:val>
        </c:ser>
        <c:ser>
          <c:idx val="1"/>
          <c:order val="1"/>
          <c:tx>
            <c:strRef>
              <c:f>'Open Space percentages'!$C$6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'Open Space percentages'!$A$7:$A$12</c:f>
              <c:strCache>
                <c:ptCount val="2"/>
                <c:pt idx="0">
                  <c:v>Very Important</c:v>
                </c:pt>
                <c:pt idx="1">
                  <c:v>Somewhat Important</c:v>
                </c:pt>
              </c:strCache>
            </c:strRef>
          </c:cat>
          <c:val>
            <c:numRef>
              <c:f>'Open Space percentages'!$C$7:$C$12</c:f>
              <c:numCache>
                <c:formatCode>0%</c:formatCode>
                <c:ptCount val="2"/>
                <c:pt idx="0">
                  <c:v>0.86956521739130477</c:v>
                </c:pt>
                <c:pt idx="1">
                  <c:v>0.1304347826086957</c:v>
                </c:pt>
              </c:numCache>
            </c:numRef>
          </c:val>
        </c:ser>
        <c:ser>
          <c:idx val="2"/>
          <c:order val="2"/>
          <c:tx>
            <c:strRef>
              <c:f>'Open Space percentages'!$D$6</c:f>
              <c:strCache>
                <c:ptCount val="1"/>
                <c:pt idx="0">
                  <c:v>Overall</c:v>
                </c:pt>
              </c:strCache>
            </c:strRef>
          </c:tx>
          <c:cat>
            <c:strRef>
              <c:f>'Open Space percentages'!$A$7:$A$12</c:f>
              <c:strCache>
                <c:ptCount val="2"/>
                <c:pt idx="0">
                  <c:v>Very Important</c:v>
                </c:pt>
                <c:pt idx="1">
                  <c:v>Somewhat Important</c:v>
                </c:pt>
              </c:strCache>
            </c:strRef>
          </c:cat>
          <c:val>
            <c:numRef>
              <c:f>'Open Space percentages'!$D$7:$D$12</c:f>
            </c:numRef>
          </c:val>
        </c:ser>
        <c:axId val="104896000"/>
        <c:axId val="104897536"/>
      </c:barChart>
      <c:catAx>
        <c:axId val="104896000"/>
        <c:scaling>
          <c:orientation val="minMax"/>
        </c:scaling>
        <c:axPos val="b"/>
        <c:tickLblPos val="nextTo"/>
        <c:crossAx val="104897536"/>
        <c:crosses val="autoZero"/>
        <c:auto val="1"/>
        <c:lblAlgn val="ctr"/>
        <c:lblOffset val="100"/>
      </c:catAx>
      <c:valAx>
        <c:axId val="104897536"/>
        <c:scaling>
          <c:orientation val="minMax"/>
        </c:scaling>
        <c:axPos val="l"/>
        <c:majorGridlines/>
        <c:numFmt formatCode="0%" sourceLinked="1"/>
        <c:tickLblPos val="nextTo"/>
        <c:crossAx val="1048960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'10 Rezoning'!$A$7</c:f>
              <c:strCache>
                <c:ptCount val="1"/>
                <c:pt idx="0">
                  <c:v>Seasonal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'10 Rezoning'!$B$6:$F$6</c:f>
              <c:strCache>
                <c:ptCount val="2"/>
                <c:pt idx="0">
                  <c:v>% Against</c:v>
                </c:pt>
                <c:pt idx="1">
                  <c:v>%  For</c:v>
                </c:pt>
              </c:strCache>
            </c:strRef>
          </c:cat>
          <c:val>
            <c:numRef>
              <c:f>'10 Rezoning'!$B$7:$F$7</c:f>
              <c:numCache>
                <c:formatCode>0%</c:formatCode>
                <c:ptCount val="2"/>
                <c:pt idx="0">
                  <c:v>0.92307692307692257</c:v>
                </c:pt>
                <c:pt idx="1">
                  <c:v>7.6923076923076927E-2</c:v>
                </c:pt>
              </c:numCache>
            </c:numRef>
          </c:val>
        </c:ser>
        <c:ser>
          <c:idx val="1"/>
          <c:order val="1"/>
          <c:tx>
            <c:strRef>
              <c:f>'10 Rezoning'!$A$8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'10 Rezoning'!$B$6:$F$6</c:f>
              <c:strCache>
                <c:ptCount val="2"/>
                <c:pt idx="0">
                  <c:v>% Against</c:v>
                </c:pt>
                <c:pt idx="1">
                  <c:v>%  For</c:v>
                </c:pt>
              </c:strCache>
            </c:strRef>
          </c:cat>
          <c:val>
            <c:numRef>
              <c:f>'10 Rezoning'!$B$8:$F$8</c:f>
              <c:numCache>
                <c:formatCode>0%</c:formatCode>
                <c:ptCount val="2"/>
                <c:pt idx="0">
                  <c:v>0.82926829268292679</c:v>
                </c:pt>
                <c:pt idx="1">
                  <c:v>0.17073170731707321</c:v>
                </c:pt>
              </c:numCache>
            </c:numRef>
          </c:val>
        </c:ser>
        <c:ser>
          <c:idx val="2"/>
          <c:order val="2"/>
          <c:tx>
            <c:strRef>
              <c:f>'10 Rezoning'!$A$9</c:f>
              <c:strCache>
                <c:ptCount val="1"/>
                <c:pt idx="0">
                  <c:v>Total Responses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'10 Rezoning'!$B$6:$F$6</c:f>
              <c:strCache>
                <c:ptCount val="2"/>
                <c:pt idx="0">
                  <c:v>% Against</c:v>
                </c:pt>
                <c:pt idx="1">
                  <c:v>%  For</c:v>
                </c:pt>
              </c:strCache>
            </c:strRef>
          </c:cat>
          <c:val>
            <c:numRef>
              <c:f>'10 Rezoning'!$B$9:$F$9</c:f>
            </c:numRef>
          </c:val>
        </c:ser>
        <c:axId val="114840704"/>
        <c:axId val="114842240"/>
      </c:barChart>
      <c:catAx>
        <c:axId val="1148407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4842240"/>
        <c:crosses val="autoZero"/>
        <c:auto val="1"/>
        <c:lblAlgn val="ctr"/>
        <c:lblOffset val="100"/>
      </c:catAx>
      <c:valAx>
        <c:axId val="1148422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484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23115596465937"/>
          <c:y val="0.82548608509816357"/>
          <c:w val="0.12633691915271156"/>
          <c:h val="0.1310356416283355"/>
        </c:manualLayout>
      </c:layout>
      <c:txPr>
        <a:bodyPr/>
        <a:lstStyle/>
        <a:p>
          <a:pPr>
            <a:defRPr b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'10 Rezoning'!$A$7</c:f>
              <c:strCache>
                <c:ptCount val="1"/>
                <c:pt idx="0">
                  <c:v>Seasonal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'10 Rezoning'!$B$6:$F$6</c:f>
              <c:strCache>
                <c:ptCount val="2"/>
                <c:pt idx="0">
                  <c:v>% Against</c:v>
                </c:pt>
                <c:pt idx="1">
                  <c:v>%  For</c:v>
                </c:pt>
              </c:strCache>
            </c:strRef>
          </c:cat>
          <c:val>
            <c:numRef>
              <c:f>'10 Rezoning'!$B$7:$F$7</c:f>
              <c:numCache>
                <c:formatCode>0%</c:formatCode>
                <c:ptCount val="2"/>
                <c:pt idx="0">
                  <c:v>0.92307692307692268</c:v>
                </c:pt>
                <c:pt idx="1">
                  <c:v>7.6923076923076927E-2</c:v>
                </c:pt>
              </c:numCache>
            </c:numRef>
          </c:val>
        </c:ser>
        <c:ser>
          <c:idx val="1"/>
          <c:order val="1"/>
          <c:tx>
            <c:strRef>
              <c:f>'10 Rezoning'!$A$8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'10 Rezoning'!$B$6:$F$6</c:f>
              <c:strCache>
                <c:ptCount val="2"/>
                <c:pt idx="0">
                  <c:v>% Against</c:v>
                </c:pt>
                <c:pt idx="1">
                  <c:v>%  For</c:v>
                </c:pt>
              </c:strCache>
            </c:strRef>
          </c:cat>
          <c:val>
            <c:numRef>
              <c:f>'10 Rezoning'!$B$8:$F$8</c:f>
              <c:numCache>
                <c:formatCode>0%</c:formatCode>
                <c:ptCount val="2"/>
                <c:pt idx="0">
                  <c:v>0.82926829268292679</c:v>
                </c:pt>
                <c:pt idx="1">
                  <c:v>0.17073170731707321</c:v>
                </c:pt>
              </c:numCache>
            </c:numRef>
          </c:val>
        </c:ser>
        <c:ser>
          <c:idx val="2"/>
          <c:order val="2"/>
          <c:tx>
            <c:strRef>
              <c:f>'10 Rezoning'!$A$9</c:f>
              <c:strCache>
                <c:ptCount val="1"/>
                <c:pt idx="0">
                  <c:v>Total Responses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'10 Rezoning'!$B$6:$F$6</c:f>
              <c:strCache>
                <c:ptCount val="2"/>
                <c:pt idx="0">
                  <c:v>% Against</c:v>
                </c:pt>
                <c:pt idx="1">
                  <c:v>%  For</c:v>
                </c:pt>
              </c:strCache>
            </c:strRef>
          </c:cat>
          <c:val>
            <c:numRef>
              <c:f>'10 Rezoning'!$B$9:$F$9</c:f>
            </c:numRef>
          </c:val>
        </c:ser>
        <c:axId val="104755584"/>
        <c:axId val="104757120"/>
      </c:barChart>
      <c:catAx>
        <c:axId val="104755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757120"/>
        <c:crosses val="autoZero"/>
        <c:auto val="1"/>
        <c:lblAlgn val="ctr"/>
        <c:lblOffset val="100"/>
      </c:catAx>
      <c:valAx>
        <c:axId val="1047571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475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23115596465937"/>
          <c:y val="0.82548608509816379"/>
          <c:w val="0.12633691915271156"/>
          <c:h val="0.1310356416283355"/>
        </c:manualLayout>
      </c:layout>
      <c:txPr>
        <a:bodyPr/>
        <a:lstStyle/>
        <a:p>
          <a:pPr>
            <a:defRPr b="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'Current Economic Development'!$B$22:$O$22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'Current Economic Development'!$P$21:$R$21</c:f>
              <c:strCache>
                <c:ptCount val="3"/>
                <c:pt idx="0">
                  <c:v>Paved Roads</c:v>
                </c:pt>
                <c:pt idx="1">
                  <c:v>Industrial Development</c:v>
                </c:pt>
                <c:pt idx="2">
                  <c:v>Employment Opprtunities</c:v>
                </c:pt>
              </c:strCache>
            </c:strRef>
          </c:cat>
          <c:val>
            <c:numRef>
              <c:f>'Current Economic Development'!$P$22:$R$22</c:f>
              <c:numCache>
                <c:formatCode>0%</c:formatCode>
                <c:ptCount val="3"/>
                <c:pt idx="0">
                  <c:v>0.17680000000000001</c:v>
                </c:pt>
                <c:pt idx="1">
                  <c:v>6.5000000000000002E-2</c:v>
                </c:pt>
                <c:pt idx="2">
                  <c:v>7.3000000000000009E-2</c:v>
                </c:pt>
              </c:numCache>
            </c:numRef>
          </c:val>
        </c:ser>
        <c:ser>
          <c:idx val="1"/>
          <c:order val="1"/>
          <c:tx>
            <c:strRef>
              <c:f>'Current Economic Development'!$B$23:$O$23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'Current Economic Development'!$P$21:$R$21</c:f>
              <c:strCache>
                <c:ptCount val="3"/>
                <c:pt idx="0">
                  <c:v>Paved Roads</c:v>
                </c:pt>
                <c:pt idx="1">
                  <c:v>Industrial Development</c:v>
                </c:pt>
                <c:pt idx="2">
                  <c:v>Employment Opprtunities</c:v>
                </c:pt>
              </c:strCache>
            </c:strRef>
          </c:cat>
          <c:val>
            <c:numRef>
              <c:f>'Current Economic Development'!$P$23:$R$23</c:f>
              <c:numCache>
                <c:formatCode>0%</c:formatCode>
                <c:ptCount val="3"/>
                <c:pt idx="0">
                  <c:v>0.80400000000000005</c:v>
                </c:pt>
                <c:pt idx="1">
                  <c:v>0.82600000000000062</c:v>
                </c:pt>
                <c:pt idx="2">
                  <c:v>0.90200000000000002</c:v>
                </c:pt>
              </c:numCache>
            </c:numRef>
          </c:val>
        </c:ser>
        <c:ser>
          <c:idx val="2"/>
          <c:order val="2"/>
          <c:tx>
            <c:strRef>
              <c:f>'Current Economic Development'!$B$24:$O$24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'Current Economic Development'!$P$21:$R$21</c:f>
              <c:strCache>
                <c:ptCount val="3"/>
                <c:pt idx="0">
                  <c:v>Paved Roads</c:v>
                </c:pt>
                <c:pt idx="1">
                  <c:v>Industrial Development</c:v>
                </c:pt>
                <c:pt idx="2">
                  <c:v>Employment Opprtunities</c:v>
                </c:pt>
              </c:strCache>
            </c:strRef>
          </c:cat>
          <c:val>
            <c:numRef>
              <c:f>'Current Economic Development'!$P$24:$R$24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0.10900000000000008</c:v>
                </c:pt>
                <c:pt idx="2">
                  <c:v>2.4E-2</c:v>
                </c:pt>
              </c:numCache>
            </c:numRef>
          </c:val>
        </c:ser>
        <c:axId val="105402752"/>
        <c:axId val="105404288"/>
      </c:barChart>
      <c:catAx>
        <c:axId val="10540275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404288"/>
        <c:crosses val="autoZero"/>
        <c:auto val="1"/>
        <c:lblAlgn val="ctr"/>
        <c:lblOffset val="100"/>
      </c:catAx>
      <c:valAx>
        <c:axId val="1054042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40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74602198162728"/>
          <c:y val="0.78390715866399063"/>
          <c:w val="0.1732539780183727"/>
          <c:h val="0.17728346456692951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'Current Economic Development'!$B$22:$O$22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'Current Economic Development'!$P$21:$R$21</c:f>
              <c:strCache>
                <c:ptCount val="3"/>
                <c:pt idx="0">
                  <c:v>Paved Roads</c:v>
                </c:pt>
                <c:pt idx="1">
                  <c:v>Industrial Development</c:v>
                </c:pt>
                <c:pt idx="2">
                  <c:v>Employment Opprtunities</c:v>
                </c:pt>
              </c:strCache>
            </c:strRef>
          </c:cat>
          <c:val>
            <c:numRef>
              <c:f>'Current Economic Development'!$P$22:$R$22</c:f>
              <c:numCache>
                <c:formatCode>0%</c:formatCode>
                <c:ptCount val="3"/>
                <c:pt idx="0">
                  <c:v>0.17680000000000001</c:v>
                </c:pt>
                <c:pt idx="1">
                  <c:v>6.5000000000000002E-2</c:v>
                </c:pt>
                <c:pt idx="2">
                  <c:v>7.3000000000000009E-2</c:v>
                </c:pt>
              </c:numCache>
            </c:numRef>
          </c:val>
        </c:ser>
        <c:ser>
          <c:idx val="1"/>
          <c:order val="1"/>
          <c:tx>
            <c:strRef>
              <c:f>'Current Economic Development'!$B$23:$O$23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'Current Economic Development'!$P$21:$R$21</c:f>
              <c:strCache>
                <c:ptCount val="3"/>
                <c:pt idx="0">
                  <c:v>Paved Roads</c:v>
                </c:pt>
                <c:pt idx="1">
                  <c:v>Industrial Development</c:v>
                </c:pt>
                <c:pt idx="2">
                  <c:v>Employment Opprtunities</c:v>
                </c:pt>
              </c:strCache>
            </c:strRef>
          </c:cat>
          <c:val>
            <c:numRef>
              <c:f>'Current Economic Development'!$P$23:$R$23</c:f>
              <c:numCache>
                <c:formatCode>0%</c:formatCode>
                <c:ptCount val="3"/>
                <c:pt idx="0">
                  <c:v>0.80400000000000005</c:v>
                </c:pt>
                <c:pt idx="1">
                  <c:v>0.82600000000000062</c:v>
                </c:pt>
                <c:pt idx="2">
                  <c:v>0.90200000000000002</c:v>
                </c:pt>
              </c:numCache>
            </c:numRef>
          </c:val>
        </c:ser>
        <c:ser>
          <c:idx val="2"/>
          <c:order val="2"/>
          <c:tx>
            <c:strRef>
              <c:f>'Current Economic Development'!$B$24:$O$24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'Current Economic Development'!$P$21:$R$21</c:f>
              <c:strCache>
                <c:ptCount val="3"/>
                <c:pt idx="0">
                  <c:v>Paved Roads</c:v>
                </c:pt>
                <c:pt idx="1">
                  <c:v>Industrial Development</c:v>
                </c:pt>
                <c:pt idx="2">
                  <c:v>Employment Opprtunities</c:v>
                </c:pt>
              </c:strCache>
            </c:strRef>
          </c:cat>
          <c:val>
            <c:numRef>
              <c:f>'Current Economic Development'!$P$24:$R$24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0.10900000000000011</c:v>
                </c:pt>
                <c:pt idx="2">
                  <c:v>2.4E-2</c:v>
                </c:pt>
              </c:numCache>
            </c:numRef>
          </c:val>
        </c:ser>
        <c:axId val="126986880"/>
        <c:axId val="151377024"/>
      </c:barChart>
      <c:catAx>
        <c:axId val="1269868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1377024"/>
        <c:crosses val="autoZero"/>
        <c:auto val="1"/>
        <c:lblAlgn val="ctr"/>
        <c:lblOffset val="100"/>
      </c:catAx>
      <c:valAx>
        <c:axId val="1513770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698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74602198162728"/>
          <c:y val="0.78390715866399063"/>
          <c:w val="0.1732539780183727"/>
          <c:h val="0.1772834645669296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'4 Current Status'!$B$3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Status'!$B$4:$B$17</c:f>
            </c:numRef>
          </c:val>
        </c:ser>
        <c:ser>
          <c:idx val="1"/>
          <c:order val="1"/>
          <c:tx>
            <c:strRef>
              <c:f>'4 Current Status'!$C$3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Status'!$C$4:$C$17</c:f>
            </c:numRef>
          </c:val>
        </c:ser>
        <c:ser>
          <c:idx val="2"/>
          <c:order val="2"/>
          <c:tx>
            <c:strRef>
              <c:f>'4 Current Status'!$D$3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Status'!$D$4:$D$17</c:f>
            </c:numRef>
          </c:val>
        </c:ser>
        <c:ser>
          <c:idx val="3"/>
          <c:order val="3"/>
          <c:tx>
            <c:strRef>
              <c:f>'4 Current Status'!$E$3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Status'!$E$4:$E$17</c:f>
            </c:numRef>
          </c:val>
        </c:ser>
        <c:ser>
          <c:idx val="4"/>
          <c:order val="4"/>
          <c:tx>
            <c:strRef>
              <c:f>'4 Current Status'!$F$3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Status'!$F$4:$F$17</c:f>
            </c:numRef>
          </c:val>
        </c:ser>
        <c:ser>
          <c:idx val="5"/>
          <c:order val="5"/>
          <c:tx>
            <c:strRef>
              <c:f>'4 Current Status'!$G$3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Status'!$G$4:$G$17</c:f>
            </c:numRef>
          </c:val>
        </c:ser>
        <c:ser>
          <c:idx val="6"/>
          <c:order val="6"/>
          <c:tx>
            <c:strRef>
              <c:f>'4 Current Status'!$H$3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Status'!$H$4:$H$17</c:f>
              <c:numCache>
                <c:formatCode>General</c:formatCode>
                <c:ptCount val="14"/>
                <c:pt idx="0">
                  <c:v>23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17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7"/>
          <c:order val="7"/>
          <c:tx>
            <c:strRef>
              <c:f>'4 Current Status'!$I$3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Status'!$I$4:$I$17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18</c:v>
                </c:pt>
                <c:pt idx="13">
                  <c:v>13</c:v>
                </c:pt>
              </c:numCache>
            </c:numRef>
          </c:val>
        </c:ser>
        <c:ser>
          <c:idx val="8"/>
          <c:order val="8"/>
          <c:tx>
            <c:strRef>
              <c:f>'4 Current Status'!$J$3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Status'!$J$4:$J$17</c:f>
              <c:numCache>
                <c:formatCode>General</c:formatCode>
                <c:ptCount val="14"/>
                <c:pt idx="0">
                  <c:v>29</c:v>
                </c:pt>
                <c:pt idx="1">
                  <c:v>31</c:v>
                </c:pt>
                <c:pt idx="2">
                  <c:v>26</c:v>
                </c:pt>
                <c:pt idx="3">
                  <c:v>21</c:v>
                </c:pt>
                <c:pt idx="4">
                  <c:v>38</c:v>
                </c:pt>
                <c:pt idx="5">
                  <c:v>34</c:v>
                </c:pt>
                <c:pt idx="6">
                  <c:v>20</c:v>
                </c:pt>
                <c:pt idx="7">
                  <c:v>41</c:v>
                </c:pt>
                <c:pt idx="8">
                  <c:v>33</c:v>
                </c:pt>
                <c:pt idx="9">
                  <c:v>42</c:v>
                </c:pt>
                <c:pt idx="10">
                  <c:v>38</c:v>
                </c:pt>
                <c:pt idx="11">
                  <c:v>37</c:v>
                </c:pt>
                <c:pt idx="12">
                  <c:v>35</c:v>
                </c:pt>
                <c:pt idx="13">
                  <c:v>33</c:v>
                </c:pt>
              </c:numCache>
            </c:numRef>
          </c:val>
        </c:ser>
        <c:axId val="105676800"/>
        <c:axId val="105678336"/>
      </c:barChart>
      <c:catAx>
        <c:axId val="105676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678336"/>
        <c:crosses val="autoZero"/>
        <c:auto val="1"/>
        <c:lblAlgn val="ctr"/>
        <c:lblOffset val="100"/>
      </c:catAx>
      <c:valAx>
        <c:axId val="105678336"/>
        <c:scaling>
          <c:orientation val="minMax"/>
        </c:scaling>
        <c:axPos val="l"/>
        <c:majorGridlines/>
        <c:numFmt formatCode="General" sourceLinked="1"/>
        <c:tickLblPos val="nextTo"/>
        <c:crossAx val="10567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59286706808754"/>
          <c:y val="0.69459952586571849"/>
          <c:w val="0.12936414198225221"/>
          <c:h val="0.1586220472440944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'4 Current Status'!$B$3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Status'!$B$4:$B$17</c:f>
            </c:numRef>
          </c:val>
        </c:ser>
        <c:ser>
          <c:idx val="1"/>
          <c:order val="1"/>
          <c:tx>
            <c:strRef>
              <c:f>'4 Current Status'!$C$3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Status'!$C$4:$C$17</c:f>
            </c:numRef>
          </c:val>
        </c:ser>
        <c:ser>
          <c:idx val="2"/>
          <c:order val="2"/>
          <c:tx>
            <c:strRef>
              <c:f>'4 Current Status'!$D$3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Status'!$D$4:$D$17</c:f>
            </c:numRef>
          </c:val>
        </c:ser>
        <c:ser>
          <c:idx val="3"/>
          <c:order val="3"/>
          <c:tx>
            <c:strRef>
              <c:f>'4 Current Status'!$E$3</c:f>
              <c:strCache>
                <c:ptCount val="1"/>
                <c:pt idx="0">
                  <c:v>Not Enough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Status'!$E$4:$E$17</c:f>
            </c:numRef>
          </c:val>
        </c:ser>
        <c:ser>
          <c:idx val="4"/>
          <c:order val="4"/>
          <c:tx>
            <c:strRef>
              <c:f>'4 Current Status'!$F$3</c:f>
              <c:strCache>
                <c:ptCount val="1"/>
                <c:pt idx="0">
                  <c:v>Too Much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Status'!$F$4:$F$17</c:f>
            </c:numRef>
          </c:val>
        </c:ser>
        <c:ser>
          <c:idx val="5"/>
          <c:order val="5"/>
          <c:tx>
            <c:strRef>
              <c:f>'4 Current Status'!$G$3</c:f>
              <c:strCache>
                <c:ptCount val="1"/>
                <c:pt idx="0">
                  <c:v>About Right</c:v>
                </c:pt>
              </c:strCache>
            </c:strRef>
          </c:tx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Status'!$G$4:$G$17</c:f>
            </c:numRef>
          </c:val>
        </c:ser>
        <c:ser>
          <c:idx val="6"/>
          <c:order val="6"/>
          <c:tx>
            <c:strRef>
              <c:f>'4 Current Status'!$H$3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Status'!$H$4:$H$17</c:f>
              <c:numCache>
                <c:formatCode>General</c:formatCode>
                <c:ptCount val="14"/>
                <c:pt idx="0">
                  <c:v>23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17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7"/>
          <c:order val="7"/>
          <c:tx>
            <c:strRef>
              <c:f>'4 Current Status'!$I$3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Status'!$I$4:$I$17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18</c:v>
                </c:pt>
                <c:pt idx="13">
                  <c:v>13</c:v>
                </c:pt>
              </c:numCache>
            </c:numRef>
          </c:val>
        </c:ser>
        <c:ser>
          <c:idx val="8"/>
          <c:order val="8"/>
          <c:tx>
            <c:strRef>
              <c:f>'4 Current Status'!$J$3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'4 Current Status'!$A$4:$A$17</c:f>
              <c:strCache>
                <c:ptCount val="14"/>
                <c:pt idx="0">
                  <c:v>OPEN SPACE PRESERVATION</c:v>
                </c:pt>
                <c:pt idx="1">
                  <c:v>PROTECTION OF NATURAL RESOURCES</c:v>
                </c:pt>
                <c:pt idx="2">
                  <c:v>YOUTH ACTIVITIES</c:v>
                </c:pt>
                <c:pt idx="3">
                  <c:v>SENIOR HOUSING</c:v>
                </c:pt>
                <c:pt idx="4">
                  <c:v>FARMS/FARM LAND</c:v>
                </c:pt>
                <c:pt idx="5">
                  <c:v>RETAIL</c:v>
                </c:pt>
                <c:pt idx="6">
                  <c:v>PEDESTRIAN/BICYCLE SAFETY</c:v>
                </c:pt>
                <c:pt idx="7">
                  <c:v>PAVED ROADS</c:v>
                </c:pt>
                <c:pt idx="8">
                  <c:v>LOW INCOME HOUSING</c:v>
                </c:pt>
                <c:pt idx="9">
                  <c:v>MIDDLE INCOME HOUSING</c:v>
                </c:pt>
                <c:pt idx="10">
                  <c:v>INDUSTRIAL DEVELOPMENT</c:v>
                </c:pt>
                <c:pt idx="11">
                  <c:v>EMPLOYMENT OPPORTUNITIES</c:v>
                </c:pt>
                <c:pt idx="12">
                  <c:v>RESIDENTIAL DEVELOPMENT</c:v>
                </c:pt>
                <c:pt idx="13">
                  <c:v>HIGH INCOME HOUSING</c:v>
                </c:pt>
              </c:strCache>
            </c:strRef>
          </c:cat>
          <c:val>
            <c:numRef>
              <c:f>'4 Current Status'!$J$4:$J$17</c:f>
              <c:numCache>
                <c:formatCode>General</c:formatCode>
                <c:ptCount val="14"/>
                <c:pt idx="0">
                  <c:v>29</c:v>
                </c:pt>
                <c:pt idx="1">
                  <c:v>31</c:v>
                </c:pt>
                <c:pt idx="2">
                  <c:v>26</c:v>
                </c:pt>
                <c:pt idx="3">
                  <c:v>21</c:v>
                </c:pt>
                <c:pt idx="4">
                  <c:v>38</c:v>
                </c:pt>
                <c:pt idx="5">
                  <c:v>34</c:v>
                </c:pt>
                <c:pt idx="6">
                  <c:v>20</c:v>
                </c:pt>
                <c:pt idx="7">
                  <c:v>41</c:v>
                </c:pt>
                <c:pt idx="8">
                  <c:v>33</c:v>
                </c:pt>
                <c:pt idx="9">
                  <c:v>42</c:v>
                </c:pt>
                <c:pt idx="10">
                  <c:v>38</c:v>
                </c:pt>
                <c:pt idx="11">
                  <c:v>37</c:v>
                </c:pt>
                <c:pt idx="12">
                  <c:v>35</c:v>
                </c:pt>
                <c:pt idx="13">
                  <c:v>33</c:v>
                </c:pt>
              </c:numCache>
            </c:numRef>
          </c:val>
        </c:ser>
        <c:axId val="37488512"/>
        <c:axId val="37490048"/>
      </c:barChart>
      <c:catAx>
        <c:axId val="3748851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490048"/>
        <c:crosses val="autoZero"/>
        <c:auto val="1"/>
        <c:lblAlgn val="ctr"/>
        <c:lblOffset val="100"/>
      </c:catAx>
      <c:valAx>
        <c:axId val="37490048"/>
        <c:scaling>
          <c:orientation val="minMax"/>
        </c:scaling>
        <c:axPos val="l"/>
        <c:majorGridlines/>
        <c:numFmt formatCode="General" sourceLinked="1"/>
        <c:tickLblPos val="nextTo"/>
        <c:crossAx val="3748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59286706808765"/>
          <c:y val="0.69459952586571849"/>
          <c:w val="0.12936414198225221"/>
          <c:h val="0.1586220472440944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0.39604</cdr:x>
      <cdr:y>0.34286</cdr:y>
    </cdr:from>
    <cdr:to>
      <cdr:x>0.46535</cdr:x>
      <cdr:y>0.41429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10800000" flipV="1">
          <a:off x="3047999" y="1828800"/>
          <a:ext cx="533401" cy="3810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0.39604</cdr:x>
      <cdr:y>0.34286</cdr:y>
    </cdr:from>
    <cdr:to>
      <cdr:x>0.46535</cdr:x>
      <cdr:y>0.41429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10800000" flipV="1">
          <a:off x="3047999" y="1828800"/>
          <a:ext cx="533401" cy="3810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0.39604</cdr:x>
      <cdr:y>0.34286</cdr:y>
    </cdr:from>
    <cdr:to>
      <cdr:x>0.46535</cdr:x>
      <cdr:y>0.41429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10800000" flipV="1">
          <a:off x="3047999" y="1828800"/>
          <a:ext cx="533401" cy="3810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FC16-E2A6-4B00-9C50-8986DA2763FD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1E04-D169-4F81-A01D-C33D7F005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D295-9EF8-461F-9661-4923719D4E8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7ECF-2EBE-4502-9550-933301AC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D3E1-253B-4B8C-866D-02152EC1E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s://www.stoddardnh.org/sites/g/files/vyhlif1271/f/galleries/1929_spaulding_pitcher_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396" y="0"/>
            <a:ext cx="9239396" cy="705840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Plan Survey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Forum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510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Stoddard Town Hall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September 12, 2023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Overwhelmingly people choose to live and vacation here for the small town and rural lifestyle.</a:t>
            </a:r>
          </a:p>
          <a:p>
            <a:r>
              <a:rPr lang="en-US" sz="2700" i="1" dirty="0" smtClean="0"/>
              <a:t>There is a strong desire to maintain open space.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“We love the dark and quiet. The wildlife. Protect that.”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“Please protect our lakes.”</a:t>
            </a:r>
          </a:p>
          <a:p>
            <a:pPr lvl="1"/>
            <a:endParaRPr lang="en-US" sz="1800" i="1" dirty="0" smtClean="0"/>
          </a:p>
          <a:p>
            <a:pPr lvl="1"/>
            <a:endParaRPr lang="en-US" sz="2300" i="1" dirty="0" smtClean="0"/>
          </a:p>
          <a:p>
            <a:endParaRPr lang="en-US" sz="2700" i="1" dirty="0" smtClean="0"/>
          </a:p>
          <a:p>
            <a:endParaRPr lang="en-US" sz="2700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Overwhelmingly people choose to live and vacation here for the small town and rural lifestyle.</a:t>
            </a:r>
          </a:p>
          <a:p>
            <a:r>
              <a:rPr lang="en-US" sz="2700" i="1" dirty="0" smtClean="0"/>
              <a:t>There is a strong desire to maintain open space</a:t>
            </a:r>
          </a:p>
          <a:p>
            <a:r>
              <a:rPr lang="en-US" sz="2700" i="1" dirty="0" smtClean="0"/>
              <a:t>Overwhelmingly, people reject rezoning for commercial/industrial development.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“We did not move here for development-especially commercial.”</a:t>
            </a:r>
          </a:p>
          <a:p>
            <a:pPr lvl="1"/>
            <a:endParaRPr lang="en-US" sz="2300" i="1" dirty="0" smtClean="0"/>
          </a:p>
          <a:p>
            <a:endParaRPr lang="en-US" sz="2700" i="1" dirty="0" smtClean="0"/>
          </a:p>
          <a:p>
            <a:endParaRPr lang="en-US" sz="2700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Overwhelmingly people choose to live and vacation here for the small town and rural lifestyle.</a:t>
            </a:r>
          </a:p>
          <a:p>
            <a:r>
              <a:rPr lang="en-US" sz="2700" i="1" dirty="0" smtClean="0"/>
              <a:t>There is a strong desire to maintain open space</a:t>
            </a:r>
          </a:p>
          <a:p>
            <a:r>
              <a:rPr lang="en-US" sz="2700" i="1" dirty="0" smtClean="0"/>
              <a:t>Overwhelmingly, people reject rezoning for commercial/industrial development</a:t>
            </a:r>
          </a:p>
          <a:p>
            <a:r>
              <a:rPr lang="en-US" sz="2700" i="1" dirty="0" smtClean="0"/>
              <a:t>People are not concerned about economic opportunities, commutes to jobs, or quality of education.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“Like the way the town is.”</a:t>
            </a:r>
          </a:p>
          <a:p>
            <a:pPr lvl="1"/>
            <a:endParaRPr lang="en-US" sz="2300" i="1" dirty="0" smtClean="0"/>
          </a:p>
          <a:p>
            <a:endParaRPr lang="en-US" sz="2700" i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Overwhelmingly people choose to live and vacation here for the small town and rural lifestyle.</a:t>
            </a:r>
          </a:p>
          <a:p>
            <a:r>
              <a:rPr lang="en-US" sz="2700" i="1" dirty="0" smtClean="0"/>
              <a:t>There is a strong desire to maintain open space</a:t>
            </a:r>
          </a:p>
          <a:p>
            <a:r>
              <a:rPr lang="en-US" sz="2700" i="1" dirty="0" smtClean="0"/>
              <a:t>Overwhelmingly, people reject rezoning for commercial/industrial development</a:t>
            </a:r>
          </a:p>
          <a:p>
            <a:r>
              <a:rPr lang="en-US" sz="2700" i="1" dirty="0" smtClean="0"/>
              <a:t>People are not concerned about economic opportunities, commutes to jobs, or quality of education</a:t>
            </a:r>
          </a:p>
          <a:p>
            <a:r>
              <a:rPr lang="en-US" sz="2800" i="1" dirty="0" smtClean="0"/>
              <a:t>Residents are, however, divided on new services and growth such as small retail, medical dental services, and sit down restaurants.</a:t>
            </a:r>
          </a:p>
          <a:p>
            <a:endParaRPr lang="en-US" sz="2700" i="1" dirty="0" smtClean="0"/>
          </a:p>
          <a:p>
            <a:endParaRPr lang="en-US" sz="2700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Choosing Stoddard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219200"/>
          <a:ext cx="8305800" cy="534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n-US" sz="1400" b="1" i="1" dirty="0" smtClean="0"/>
              <a:t>Number of responses</a:t>
            </a:r>
            <a:endParaRPr lang="en-US" sz="1400" b="1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Space is Highly Valued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87 % of Full Time residents and 81% of Seasonal residents rate open space as very important.  A question that we will look at soon is whether we want more conserved and/or preserved land in the future.</a:t>
            </a:r>
            <a:endParaRPr lang="en-US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29540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54102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Residents are opposed to rezoning for Commercial/Industrial Zoning</a:t>
            </a:r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5334000" y="2362200"/>
            <a:ext cx="3733800" cy="2438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/>
              <a:t>85% of all respondents are against rezoning for Commercial and Industrial Zoning.</a:t>
            </a:r>
          </a:p>
          <a:p>
            <a:endParaRPr lang="en-US" sz="1800" b="1" i="1" dirty="0" smtClean="0"/>
          </a:p>
          <a:p>
            <a:endParaRPr lang="en-US" sz="1800" b="1" i="1" dirty="0" smtClean="0"/>
          </a:p>
          <a:p>
            <a:endParaRPr lang="en-US" sz="1800" b="1" i="1" dirty="0" smtClean="0"/>
          </a:p>
          <a:p>
            <a:endParaRPr lang="en-US" sz="1800" b="1" i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5410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Is the answer different if we ask about rezoning for commercial zoning only?  How does this relate to other future growth of the town? 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54102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Residents are opposed to rezoning for Commercial/Industrial Zoning</a:t>
            </a:r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5334000" y="2362200"/>
            <a:ext cx="3733800" cy="2438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/>
              <a:t>85% of all respondents are against rezoning for Commercial and Industrial Zoning.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“</a:t>
            </a:r>
            <a:r>
              <a:rPr lang="en-US" sz="1600" b="1" i="1" dirty="0" smtClean="0">
                <a:solidFill>
                  <a:srgbClr val="FF0000"/>
                </a:solidFill>
              </a:rPr>
              <a:t>Industrial development - we are 15 miles from Keene, Peterborough, Hillsborough. Don’t turn Route 9 into Route 10 in Winchester.”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“It would be too bad to see anymore of Route 9 developed.” </a:t>
            </a:r>
          </a:p>
          <a:p>
            <a:endParaRPr lang="en-US" sz="1800" b="1" i="1" dirty="0" smtClean="0"/>
          </a:p>
          <a:p>
            <a:endParaRPr lang="en-US" sz="1800" b="1" i="1" dirty="0" smtClean="0"/>
          </a:p>
          <a:p>
            <a:endParaRPr lang="en-US" sz="1800" b="1" i="1" dirty="0" smtClean="0"/>
          </a:p>
          <a:p>
            <a:endParaRPr lang="en-US" sz="1800" b="1" i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5410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Is the answer different if we ask about rezoning for commercial zoning only?  How does this relate to other future growth of the town? 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Development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09600" y="11430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63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 keeping the desire for a rural environment and open space, the residents perceive that there are enough jobs and industrial development today.  </a:t>
            </a:r>
            <a:endParaRPr lang="en-US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Development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09600" y="11430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63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 keeping the desire for a rural environment and open space, the residents perceive that there are enough jobs and industrial development today.  </a:t>
            </a:r>
            <a:endParaRPr lang="en-US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1905000"/>
            <a:ext cx="304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“Keep Stoddard small &amp; residential. Lakeside properties should continue to support town without commercial tax base</a:t>
            </a:r>
            <a:r>
              <a:rPr lang="en-US" sz="1600" b="1" i="1" dirty="0" smtClean="0">
                <a:solidFill>
                  <a:srgbClr val="FF0000"/>
                </a:solidFill>
              </a:rPr>
              <a:t>.”</a:t>
            </a:r>
          </a:p>
          <a:p>
            <a:endParaRPr lang="en-US" sz="1600" b="1" i="1" dirty="0" smtClean="0">
              <a:solidFill>
                <a:srgbClr val="FF0000"/>
              </a:solidFill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“</a:t>
            </a:r>
            <a:r>
              <a:rPr lang="en-US" sz="1600" b="1" i="1" dirty="0" smtClean="0">
                <a:solidFill>
                  <a:srgbClr val="FF0000"/>
                </a:solidFill>
              </a:rPr>
              <a:t>It would be nice to pave Eva Lane &amp; Fox Run </a:t>
            </a:r>
            <a:r>
              <a:rPr lang="en-US" sz="1600" b="1" i="1" dirty="0" smtClean="0">
                <a:solidFill>
                  <a:srgbClr val="FF0000"/>
                </a:solidFill>
              </a:rPr>
              <a:t>Road”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endParaRPr lang="en-US" sz="1600" i="1" dirty="0" smtClean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Planning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Maden</a:t>
            </a:r>
            <a:r>
              <a:rPr lang="en-US" dirty="0" smtClean="0"/>
              <a:t>, Chair</a:t>
            </a:r>
          </a:p>
          <a:p>
            <a:r>
              <a:rPr lang="en-US" dirty="0" smtClean="0"/>
              <a:t>Jason </a:t>
            </a:r>
            <a:r>
              <a:rPr lang="en-US" dirty="0" err="1" smtClean="0"/>
              <a:t>Kovarik</a:t>
            </a:r>
            <a:r>
              <a:rPr lang="en-US" dirty="0" smtClean="0"/>
              <a:t>, Vice Chair</a:t>
            </a:r>
          </a:p>
          <a:p>
            <a:r>
              <a:rPr lang="en-US" dirty="0" smtClean="0"/>
              <a:t>Vickie Williams, Member/Planning Secretary</a:t>
            </a:r>
          </a:p>
          <a:p>
            <a:r>
              <a:rPr lang="en-US" dirty="0" smtClean="0"/>
              <a:t>Jason Russell, Member</a:t>
            </a:r>
          </a:p>
          <a:p>
            <a:r>
              <a:rPr lang="en-US" dirty="0" smtClean="0"/>
              <a:t>Terri </a:t>
            </a:r>
            <a:r>
              <a:rPr lang="en-US" dirty="0" err="1" smtClean="0"/>
              <a:t>LaRoche</a:t>
            </a:r>
            <a:r>
              <a:rPr lang="en-US" dirty="0" smtClean="0"/>
              <a:t>, Select Board Representative</a:t>
            </a:r>
          </a:p>
          <a:p>
            <a:r>
              <a:rPr lang="en-US" dirty="0" smtClean="0"/>
              <a:t>Harry </a:t>
            </a:r>
            <a:r>
              <a:rPr lang="en-US" dirty="0" smtClean="0"/>
              <a:t>Power, </a:t>
            </a:r>
            <a:r>
              <a:rPr lang="en-US" dirty="0" smtClean="0"/>
              <a:t>Alternate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residents feel about our current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6002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Here is an overall view based on the number of responses. </a:t>
            </a:r>
          </a:p>
          <a:p>
            <a:endParaRPr lang="en-US" sz="20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676400"/>
          <a:ext cx="6477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n-US" sz="1400" b="1" i="1" dirty="0" smtClean="0"/>
              <a:t>Number of responses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943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From the amount of green bars, it looks like we have it mostly “About Right.” </a:t>
            </a:r>
          </a:p>
          <a:p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residents feel about our current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905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676400"/>
          <a:ext cx="6477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n-US" sz="1400" b="1" i="1" dirty="0" smtClean="0"/>
              <a:t>Number of responses</a:t>
            </a:r>
            <a:endParaRPr lang="en-US" sz="1400" b="1" i="1" dirty="0"/>
          </a:p>
        </p:txBody>
      </p:sp>
      <p:sp>
        <p:nvSpPr>
          <p:cNvPr id="9" name="Oval 8"/>
          <p:cNvSpPr/>
          <p:nvPr/>
        </p:nvSpPr>
        <p:spPr>
          <a:xfrm>
            <a:off x="838200" y="1600200"/>
            <a:ext cx="1905000" cy="434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5943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In a few areas, the orange bars </a:t>
            </a:r>
            <a:r>
              <a:rPr lang="en-US" b="1" i="1" dirty="0" smtClean="0"/>
              <a:t>suggest “Not Enough</a:t>
            </a:r>
            <a:r>
              <a:rPr lang="en-US" b="1" i="1" dirty="0" smtClean="0"/>
              <a:t>.”</a:t>
            </a:r>
          </a:p>
          <a:p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6002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Here is an overall view based on the number of responses. 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endParaRPr lang="en-US" sz="2000" b="1" i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Stoddard Public Forum Master Plan Survey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residents feel about our current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905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676400"/>
          <a:ext cx="6477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en-US" sz="1400" b="1" i="1" dirty="0" smtClean="0"/>
              <a:t>Number of responses</a:t>
            </a:r>
            <a:endParaRPr lang="en-US" sz="1400" b="1" i="1" dirty="0"/>
          </a:p>
        </p:txBody>
      </p:sp>
      <p:sp>
        <p:nvSpPr>
          <p:cNvPr id="9" name="Oval 8"/>
          <p:cNvSpPr/>
          <p:nvPr/>
        </p:nvSpPr>
        <p:spPr>
          <a:xfrm>
            <a:off x="838200" y="1600200"/>
            <a:ext cx="1905000" cy="434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1600200"/>
            <a:ext cx="274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Here is an overall view based on the number of responses. 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Let’s look a little deeper to see what we can understand about where we are today and then look at how this correlates to desired growth.  </a:t>
            </a:r>
          </a:p>
          <a:p>
            <a:endParaRPr lang="en-US" sz="2000" b="1" i="1" dirty="0" smtClean="0"/>
          </a:p>
          <a:p>
            <a:endParaRPr lang="en-US" sz="2000" b="1" i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Stoddard Public Forum Master Plan Survey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943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In a few areas, the orange bars </a:t>
            </a:r>
            <a:r>
              <a:rPr lang="en-US" b="1" i="1" dirty="0" smtClean="0"/>
              <a:t>suggest “Not Enough</a:t>
            </a:r>
            <a:r>
              <a:rPr lang="en-US" b="1" i="1" dirty="0" smtClean="0"/>
              <a:t>.”</a:t>
            </a:r>
          </a:p>
          <a:p>
            <a:r>
              <a:rPr lang="en-US" b="1" i="1" dirty="0" smtClean="0"/>
              <a:t> </a:t>
            </a:r>
            <a:endParaRPr lang="en-US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Preserving </a:t>
            </a:r>
            <a:r>
              <a:rPr lang="en-US" dirty="0" smtClean="0"/>
              <a:t>Open Space &amp; Protecting Natural Resources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953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While the community as a whole cherishes our open </a:t>
            </a:r>
            <a:r>
              <a:rPr lang="en-US" b="1" i="1" dirty="0" smtClean="0"/>
              <a:t>space, </a:t>
            </a:r>
            <a:r>
              <a:rPr lang="en-US" b="1" i="1" dirty="0" smtClean="0"/>
              <a:t>it is divided as to whether we have it ‘About Right’ or Not Enough’.</a:t>
            </a:r>
          </a:p>
          <a:p>
            <a:endParaRPr lang="en-US" b="1" i="1" dirty="0" smtClean="0"/>
          </a:p>
          <a:p>
            <a:r>
              <a:rPr lang="en-US" b="1" i="1" dirty="0" smtClean="0"/>
              <a:t>Today, 67% of Stoddard is conserved land; </a:t>
            </a:r>
            <a:r>
              <a:rPr lang="en-US" b="1" i="1" dirty="0" smtClean="0"/>
              <a:t> overall, 79% </a:t>
            </a:r>
            <a:r>
              <a:rPr lang="en-US" b="1" i="1" dirty="0" smtClean="0"/>
              <a:t>of Stoddard is open space based on “current use”. </a:t>
            </a:r>
            <a:endParaRPr lang="en-US" b="1" i="1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295400" y="1371600"/>
          <a:ext cx="6248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rate for Youth Activities?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610600" cy="1447800"/>
          </a:xfrm>
        </p:spPr>
        <p:txBody>
          <a:bodyPr>
            <a:normAutofit lnSpcReduction="10000"/>
          </a:bodyPr>
          <a:lstStyle/>
          <a:p>
            <a:r>
              <a:rPr lang="en-US" sz="1800" b="1" i="1" dirty="0" smtClean="0"/>
              <a:t>Residents are divided on the existing level of youth activities in town.  43% believe that there are not enough services.  4% believe that we have too much.</a:t>
            </a:r>
          </a:p>
          <a:p>
            <a:r>
              <a:rPr lang="en-US" sz="1800" b="1" i="1" dirty="0" smtClean="0"/>
              <a:t>Full Time residents provided more responses but with a similar view point as Seasonal residents.  Let’s look at this again later when we talk about areas of growth.</a:t>
            </a:r>
            <a:endParaRPr lang="en-US" sz="18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95400" y="1219200"/>
          <a:ext cx="6629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Housing Mix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2954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Residents feel that the current mix of Housing is ‘About Right’ with the exception of senior (elderly) housing. </a:t>
            </a:r>
            <a:endParaRPr lang="en-US" b="1" i="1" dirty="0"/>
          </a:p>
        </p:txBody>
      </p:sp>
      <p:sp>
        <p:nvSpPr>
          <p:cNvPr id="5" name="Oval 4"/>
          <p:cNvSpPr/>
          <p:nvPr/>
        </p:nvSpPr>
        <p:spPr>
          <a:xfrm>
            <a:off x="609600" y="3200400"/>
            <a:ext cx="16764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1295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56% of residents encouraged growth of single family and ADU housing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371600" y="1694765"/>
            <a:ext cx="2209800" cy="24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V="1">
            <a:off x="1905000" y="1694765"/>
            <a:ext cx="1676400" cy="1389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Future </a:t>
            </a:r>
            <a:r>
              <a:rPr lang="en-US" dirty="0" smtClean="0"/>
              <a:t>Growth </a:t>
            </a:r>
            <a:r>
              <a:rPr lang="en-US" dirty="0" smtClean="0"/>
              <a:t>for Housing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1295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2590800" y="25146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56% of residents encouraged growth of single family and ADU housing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371600" y="1694765"/>
            <a:ext cx="2209800" cy="24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V="1">
            <a:off x="1905000" y="1694765"/>
            <a:ext cx="1676400" cy="1389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224653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Elderly Housing was third with 11% of residents encouraging development .  </a:t>
            </a: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Future </a:t>
            </a:r>
            <a:r>
              <a:rPr lang="en-US" dirty="0" smtClean="0"/>
              <a:t>Growth </a:t>
            </a:r>
            <a:r>
              <a:rPr lang="en-US" dirty="0" smtClean="0"/>
              <a:t>for Housing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1295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2590800" y="25146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56% of residents encouraged growth of single family and ADU housing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371600" y="1694765"/>
            <a:ext cx="2209800" cy="24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V="1">
            <a:off x="1905000" y="1694765"/>
            <a:ext cx="1676400" cy="1389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224653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Elderly Housing was third with 11% of residents encouraging development . 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 exception of manufactured housing, there is little interest in other housing types.  </a:t>
            </a: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Future </a:t>
            </a:r>
            <a:r>
              <a:rPr lang="en-US" dirty="0" smtClean="0"/>
              <a:t>Growth </a:t>
            </a:r>
            <a:r>
              <a:rPr lang="en-US" dirty="0" smtClean="0"/>
              <a:t>for Housing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1295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2590800" y="25146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56% of residents encouraged growth of single family and ADU housing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371600" y="1694765"/>
            <a:ext cx="2209800" cy="24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V="1">
            <a:off x="1905000" y="1694765"/>
            <a:ext cx="1676400" cy="1389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224653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Elderly Housing was third with 11% of residents encouraging development . 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 exception of manufactured housing, there is little interest in other housing types.  </a:t>
            </a:r>
            <a:endParaRPr lang="en-US" b="1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Our Future Direction for Housing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59068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Seasonal and Full Time Residents prefer Single Family and ADU Homes with less interest in encouraging Elderly Housing and Manufactured Homes.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the Public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176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Master Plan?</a:t>
            </a:r>
          </a:p>
          <a:p>
            <a:pPr lvl="1"/>
            <a:r>
              <a:rPr lang="en-US" i="1" dirty="0" smtClean="0"/>
              <a:t>The sole purpose of the master plan is to aid the Planning Board in the performance of its duties</a:t>
            </a:r>
          </a:p>
          <a:p>
            <a:pPr lvl="1"/>
            <a:r>
              <a:rPr lang="en-US" i="1" dirty="0" smtClean="0"/>
              <a:t>It is used to guide the development of the town</a:t>
            </a:r>
          </a:p>
          <a:p>
            <a:pPr lvl="1"/>
            <a:r>
              <a:rPr lang="en-US" i="1" dirty="0" smtClean="0"/>
              <a:t>Mandated by the State of New Hampshire</a:t>
            </a:r>
          </a:p>
          <a:p>
            <a:r>
              <a:rPr lang="en-US" dirty="0" smtClean="0"/>
              <a:t>Why a survey?</a:t>
            </a:r>
          </a:p>
          <a:p>
            <a:pPr lvl="1"/>
            <a:r>
              <a:rPr lang="en-US" i="1" dirty="0" smtClean="0"/>
              <a:t>Provides an opportunity for full time and seasonal residents to state their preferences on the direction of the town.</a:t>
            </a:r>
            <a:endParaRPr lang="en-US" i="1" dirty="0"/>
          </a:p>
          <a:p>
            <a:r>
              <a:rPr lang="en-US" dirty="0" smtClean="0"/>
              <a:t>Why a public forum?</a:t>
            </a:r>
          </a:p>
          <a:p>
            <a:pPr lvl="1"/>
            <a:r>
              <a:rPr lang="en-US" i="1" dirty="0" smtClean="0"/>
              <a:t>Share the results of the survey</a:t>
            </a:r>
          </a:p>
          <a:p>
            <a:pPr lvl="1"/>
            <a:r>
              <a:rPr lang="en-US" i="1" dirty="0" smtClean="0"/>
              <a:t>Elicit additional comments and input from the public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429000"/>
            <a:ext cx="87630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1295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2590800" y="25146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56% of residents encouraged growth of single family and ADU housing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371600" y="1694765"/>
            <a:ext cx="2209800" cy="246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V="1">
            <a:off x="1905000" y="1694765"/>
            <a:ext cx="1676400" cy="1389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224653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Elderly Housing was third with 11% of residents encouraging development . 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 exception of manufactured housing, there is little interest in other housing types.  </a:t>
            </a:r>
            <a:endParaRPr lang="en-US" b="1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Our Future Direction for Housing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584531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“Moved to Stoddard to escape the horrible apartment buildings and mixed use facilities.”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we rate the services in Town?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7543799" cy="3581403"/>
        </p:xfrm>
        <a:graphic>
          <a:graphicData uri="http://schemas.openxmlformats.org/drawingml/2006/table">
            <a:tbl>
              <a:tblPr/>
              <a:tblGrid>
                <a:gridCol w="457200"/>
                <a:gridCol w="3710008"/>
                <a:gridCol w="807088"/>
                <a:gridCol w="922386"/>
                <a:gridCol w="856501"/>
                <a:gridCol w="790616"/>
              </a:tblGrid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do you feel about available services in town?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Lacking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About Right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Don't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Cell Phone Service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Medical/Dental Care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Senior Services and 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Internet Availability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 Vehicle Charging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Childrens Programs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Childcare Availability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Before and After School Care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153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i="1" dirty="0" smtClean="0"/>
              <a:t>Cell service is by far the number one item that our residents need and find lacking.      </a:t>
            </a:r>
          </a:p>
          <a:p>
            <a:pPr>
              <a:buNone/>
            </a:pPr>
            <a:r>
              <a:rPr lang="en-US" sz="1800" b="1" i="1" dirty="0" smtClean="0"/>
              <a:t>             </a:t>
            </a:r>
            <a:r>
              <a:rPr lang="en-US" sz="1600" b="1" dirty="0" smtClean="0">
                <a:solidFill>
                  <a:srgbClr val="FF0000"/>
                </a:solidFill>
              </a:rPr>
              <a:t>“….a great community. Otherwise better cell and internet reception.”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24000"/>
            <a:ext cx="891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we rate the services in Town?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7543799" cy="3581403"/>
        </p:xfrm>
        <a:graphic>
          <a:graphicData uri="http://schemas.openxmlformats.org/drawingml/2006/table">
            <a:tbl>
              <a:tblPr/>
              <a:tblGrid>
                <a:gridCol w="444722"/>
                <a:gridCol w="3722486"/>
                <a:gridCol w="807088"/>
                <a:gridCol w="922386"/>
                <a:gridCol w="856501"/>
                <a:gridCol w="790616"/>
              </a:tblGrid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 do you feel about available services in town?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Lacking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About Right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Don't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Phone Service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Medical/Dental Care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Senior Services and 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Internet Availability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 Vehicle Charging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Childrens Programs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Childcare Availability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and After School Care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1534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i="1" dirty="0" smtClean="0"/>
              <a:t>Medical and Dental Services rank 2</a:t>
            </a:r>
            <a:r>
              <a:rPr lang="en-US" sz="1800" b="1" i="1" baseline="30000" dirty="0" smtClean="0"/>
              <a:t>nd</a:t>
            </a:r>
            <a:r>
              <a:rPr lang="en-US" sz="1800" b="1" i="1" dirty="0" smtClean="0"/>
              <a:t> and 3</a:t>
            </a:r>
            <a:r>
              <a:rPr lang="en-US" sz="1800" b="1" i="1" baseline="30000" dirty="0" smtClean="0"/>
              <a:t>rd</a:t>
            </a:r>
            <a:r>
              <a:rPr lang="en-US" sz="1800" b="1" i="1" dirty="0" smtClean="0"/>
              <a:t> as lacking.</a:t>
            </a:r>
          </a:p>
          <a:p>
            <a:r>
              <a:rPr lang="en-US" sz="1800" b="1" i="1" dirty="0" smtClean="0"/>
              <a:t>While over 40% find them lacking, a significant percent of responders don’t care about these services.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             “More transportation opportunities for elderly and disabled.”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b="1" i="1" dirty="0" smtClean="0"/>
          </a:p>
          <a:p>
            <a:endParaRPr lang="en-US" sz="1800" b="1" i="1" dirty="0"/>
          </a:p>
        </p:txBody>
      </p:sp>
      <p:sp>
        <p:nvSpPr>
          <p:cNvPr id="6" name="Oval 5"/>
          <p:cNvSpPr/>
          <p:nvPr/>
        </p:nvSpPr>
        <p:spPr>
          <a:xfrm>
            <a:off x="0" y="2362200"/>
            <a:ext cx="891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we rate the services in Town?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7543799" cy="3581403"/>
        </p:xfrm>
        <a:graphic>
          <a:graphicData uri="http://schemas.openxmlformats.org/drawingml/2006/table">
            <a:tbl>
              <a:tblPr/>
              <a:tblGrid>
                <a:gridCol w="444722"/>
                <a:gridCol w="3722486"/>
                <a:gridCol w="807088"/>
                <a:gridCol w="922386"/>
                <a:gridCol w="856501"/>
                <a:gridCol w="790616"/>
              </a:tblGrid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 do you feel about available services in town?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Lacking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About Right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Don't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Phone Service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Medical/Dental Care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Senior Services and 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Internet Availability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Electric Vehicle Charging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Childrens Programs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Childcare Availability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and After School Care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153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" y="2971800"/>
            <a:ext cx="8915400" cy="1143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Some residents see a need for improved internet and future EV Charging stations, but either feel we are okay today, or don’t care about encouraging growth in these areas. </a:t>
            </a:r>
            <a:endParaRPr lang="en-US" b="1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we rate the services in Town?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7543799" cy="3581403"/>
        </p:xfrm>
        <a:graphic>
          <a:graphicData uri="http://schemas.openxmlformats.org/drawingml/2006/table">
            <a:tbl>
              <a:tblPr/>
              <a:tblGrid>
                <a:gridCol w="444722"/>
                <a:gridCol w="3722486"/>
                <a:gridCol w="807088"/>
                <a:gridCol w="922386"/>
                <a:gridCol w="856501"/>
                <a:gridCol w="790616"/>
              </a:tblGrid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 do you feel about available services in town?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Lacking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About Right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Don't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Phone Service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Medical/Dental Care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Senior Services and 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Internet Availability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Electric Vehicle Charging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Children’s Programs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Childcare Availability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and After School Care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153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" y="3733800"/>
            <a:ext cx="89154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Residents are divided over Children’s Services with a majority of residents who don’t care/have no opinion.  The remaining residents are divided as to whether Stoddard is lacking these services or has the right amount.</a:t>
            </a:r>
            <a:endParaRPr lang="en-US" b="1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Exploring Desired Areas of Growth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143000"/>
          <a:ext cx="7772402" cy="5049069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8864" y="6096000"/>
            <a:ext cx="699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We will take a closer look at most of these items.  Give us your opinion!</a:t>
            </a:r>
            <a:endParaRPr lang="en-US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9/12/2023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Stoddard Public Forum Master Plan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295400"/>
          <a:ext cx="7772402" cy="5107156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76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000" b="1" i="1" dirty="0" smtClean="0"/>
              <a:t>The top rated areas for growth reflect a desire to maintain the rural character of the town.    Conservation Areas – 82%, Farms – 76% and, Home Based Business – 62% </a:t>
            </a:r>
            <a:br>
              <a:rPr lang="en-US" sz="2000" b="1" i="1" dirty="0" smtClean="0"/>
            </a:br>
            <a:endParaRPr lang="en-US" sz="2000" b="1" i="1" dirty="0"/>
          </a:p>
        </p:txBody>
      </p:sp>
      <p:sp>
        <p:nvSpPr>
          <p:cNvPr id="7" name="Oval 6"/>
          <p:cNvSpPr/>
          <p:nvPr/>
        </p:nvSpPr>
        <p:spPr>
          <a:xfrm>
            <a:off x="533400" y="1295400"/>
            <a:ext cx="8382000" cy="1066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990600"/>
          <a:ext cx="7772402" cy="5344126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81000" y="4038600"/>
            <a:ext cx="83820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9587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discouraged areas of growth reflect a desire to limit commercial/industrial development – e.g. Large Retail Stores – 96%,   Large Manufacturing – 87%</a:t>
            </a:r>
          </a:p>
          <a:p>
            <a:endParaRPr lang="en-US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295400"/>
          <a:ext cx="7772402" cy="5313701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There are mixed opinions on several areas that mirror responses regarding current status and desired services. Let’s look at a several of these.</a:t>
            </a:r>
            <a:endParaRPr lang="en-US" b="1" i="1" dirty="0"/>
          </a:p>
        </p:txBody>
      </p:sp>
      <p:sp>
        <p:nvSpPr>
          <p:cNvPr id="7" name="Oval 6"/>
          <p:cNvSpPr/>
          <p:nvPr/>
        </p:nvSpPr>
        <p:spPr>
          <a:xfrm>
            <a:off x="228600" y="1828800"/>
            <a:ext cx="8458200" cy="2895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772402" cy="5313701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More than half of the residents encourage sit down restaurants and B&amp;Bs.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1676400"/>
            <a:ext cx="8458200" cy="838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“Restaurants - Small  would be a very welcome addition…”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Stoddard Public Forum Master Plan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the Public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Master Plan?</a:t>
            </a:r>
          </a:p>
          <a:p>
            <a:pPr lvl="1"/>
            <a:r>
              <a:rPr lang="en-US" i="1" dirty="0" smtClean="0"/>
              <a:t>The sole purpose of the master plan is to aid the Planning Board in the performance of its duties</a:t>
            </a:r>
          </a:p>
          <a:p>
            <a:pPr lvl="1"/>
            <a:r>
              <a:rPr lang="en-US" i="1" dirty="0" smtClean="0"/>
              <a:t>It is used to guide the development of the town</a:t>
            </a:r>
          </a:p>
          <a:p>
            <a:pPr lvl="1"/>
            <a:r>
              <a:rPr lang="en-US" i="1" dirty="0" smtClean="0"/>
              <a:t>Mandated by the State of New Hampshire</a:t>
            </a:r>
          </a:p>
          <a:p>
            <a:r>
              <a:rPr lang="en-US" dirty="0" smtClean="0"/>
              <a:t>Why a survey?</a:t>
            </a:r>
          </a:p>
          <a:p>
            <a:pPr lvl="1"/>
            <a:r>
              <a:rPr lang="en-US" i="1" dirty="0" smtClean="0"/>
              <a:t>Provides an opportunity for full time and seasonal residents to state their preferences on the direction of the town.</a:t>
            </a:r>
            <a:endParaRPr lang="en-US" i="1" dirty="0"/>
          </a:p>
          <a:p>
            <a:r>
              <a:rPr lang="en-US" dirty="0" smtClean="0"/>
              <a:t>Why a public forum?</a:t>
            </a:r>
          </a:p>
          <a:p>
            <a:pPr lvl="1"/>
            <a:r>
              <a:rPr lang="en-US" i="1" dirty="0" smtClean="0"/>
              <a:t>Share the results of the survey</a:t>
            </a:r>
          </a:p>
          <a:p>
            <a:pPr lvl="1"/>
            <a:r>
              <a:rPr lang="en-US" i="1" dirty="0" smtClean="0"/>
              <a:t>Elicit additional comments and input from the public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181600"/>
            <a:ext cx="8229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772402" cy="5313701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381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50% of the residents encourage recreational facilities.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2209800"/>
            <a:ext cx="8458200" cy="457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Would Recreational Facilities affect Youth Activities and Senior Services?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6106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i="1" dirty="0" smtClean="0"/>
              <a:t>The addition of recreational facilities may increase the opportunity for more youth activities and senior services.</a:t>
            </a:r>
          </a:p>
          <a:p>
            <a:r>
              <a:rPr lang="en-US" sz="1800" b="1" i="1" dirty="0" smtClean="0"/>
              <a:t>Residents are divided on the level of youth activities and senior services and support with 40% or more wanting more.  </a:t>
            </a:r>
          </a:p>
          <a:p>
            <a:endParaRPr lang="en-US" sz="1800" b="1" i="1" dirty="0" smtClean="0"/>
          </a:p>
          <a:p>
            <a:endParaRPr lang="en-US" sz="1800" b="1" i="1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4343400" y="2286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" y="22860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46482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Youth Activities</a:t>
            </a:r>
            <a:endParaRPr lang="en-US" sz="11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772402" cy="5313701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381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46% of the residents encourage Child Care Centers.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2514600"/>
            <a:ext cx="8458200" cy="457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60314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How does this relate to our current status of services for children?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1"/>
            <a:ext cx="8229600" cy="838199"/>
          </a:xfrm>
        </p:spPr>
        <p:txBody>
          <a:bodyPr>
            <a:normAutofit/>
          </a:bodyPr>
          <a:lstStyle/>
          <a:p>
            <a:r>
              <a:rPr lang="en-US" sz="1800" b="1" i="1" dirty="0" smtClean="0"/>
              <a:t>Does our aging population affect this viewpoint?    </a:t>
            </a:r>
          </a:p>
          <a:p>
            <a:r>
              <a:rPr lang="en-US" sz="1800" b="1" i="1" dirty="0" smtClean="0"/>
              <a:t>Do Children’s Services impact the ability to attract young families to Stoddard? </a:t>
            </a:r>
          </a:p>
          <a:p>
            <a:endParaRPr lang="en-US" sz="1800" b="1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029200" y="22098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33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While 46% of residents support Child Care Centers, only  20% believe that Children’s Services are currently lacking.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1840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 Level of Children’s Services</a:t>
            </a:r>
            <a:endParaRPr lang="en-US" b="1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1981200"/>
          <a:ext cx="485775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772402" cy="5313701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Residents are split on the desired growth of small retail stores.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8458200" cy="457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107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“….a very welcome addition … small retail  shops.”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772402" cy="5313701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Residents are split on the desired growth of small retail stores.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8458200" cy="457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107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“See a small Main Street in Stoddard…..  A Brewery.”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772402" cy="5257800"/>
        </p:xfrm>
        <a:graphic>
          <a:graphicData uri="http://schemas.openxmlformats.org/drawingml/2006/table">
            <a:tbl>
              <a:tblPr/>
              <a:tblGrid>
                <a:gridCol w="413425"/>
                <a:gridCol w="4092914"/>
                <a:gridCol w="868194"/>
                <a:gridCol w="868194"/>
                <a:gridCol w="868194"/>
                <a:gridCol w="661481"/>
              </a:tblGrid>
              <a:tr h="2040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Should our town respond to growth in the following areas?</a:t>
                      </a: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Encourage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Stay as is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Discourage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Conservation Area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Farms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Home Based Business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Restaurants (sit down)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Bed and Breakfasts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Recreational Facilities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Child Care Centers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Medical/Dental Office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Small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Assisted Living Facility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Auto Repair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Restaurants (fast food)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Professional Offices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Gas Stations/Mini Mart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Mini Storage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Warehouses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Manufacturing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Hotels/Motels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Large Retail Stores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0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Auto Sales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2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36 % of Residents desire Medical/Dental Offices.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2971800"/>
            <a:ext cx="8458200" cy="457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7200" y="4191000"/>
            <a:ext cx="792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609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But only 17% want any Professional Offices in Town.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 smtClean="0"/>
              <a:t>Medical and Dental Services ranked high as a service lacking in town.</a:t>
            </a:r>
            <a:endParaRPr lang="en-US" sz="24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7244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i="1" dirty="0" smtClean="0"/>
              <a:t>A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percent of responders don’t care about these services.</a:t>
            </a:r>
            <a:r>
              <a:rPr kumimoji="0" lang="en-US" sz="1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Will demand increase with an aging population?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i="1" dirty="0" smtClean="0"/>
              <a:t>Only 27% of </a:t>
            </a:r>
            <a:r>
              <a:rPr lang="en-US" b="1" i="1" baseline="0" dirty="0" smtClean="0"/>
              <a:t>residents</a:t>
            </a:r>
            <a:r>
              <a:rPr lang="en-US" b="1" i="1" dirty="0" smtClean="0"/>
              <a:t> encourage the growth of professional offices in town.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i="1" dirty="0" smtClean="0"/>
              <a:t>Over 80% of residents do not want any commercial zoning for these enterprises.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800600" y="19050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295400"/>
          <a:ext cx="7391401" cy="3717212"/>
        </p:xfrm>
        <a:graphic>
          <a:graphicData uri="http://schemas.openxmlformats.org/drawingml/2006/table">
            <a:tbl>
              <a:tblPr/>
              <a:tblGrid>
                <a:gridCol w="5414277"/>
                <a:gridCol w="988562"/>
                <a:gridCol w="988562"/>
              </a:tblGrid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 our town create/maintain regulatory standards for the following?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Protection of Wildlife Habitat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Setbacks from wetlands and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water bodies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Aquifer Protection (drinking water)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Logging Operations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Construction on steep slopes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Construction on ridgelines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View Shed Protection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 Pits/Gravel Excavations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Outdoor Lighting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124200" y="457200"/>
            <a:ext cx="212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Regulations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“The State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NH </a:t>
            </a:r>
            <a:r>
              <a:rPr lang="en-US" b="1" dirty="0" smtClean="0">
                <a:solidFill>
                  <a:srgbClr val="FF0000"/>
                </a:solidFill>
              </a:rPr>
              <a:t>has a significant amount of regulations and best management </a:t>
            </a:r>
            <a:r>
              <a:rPr lang="en-US" b="1" dirty="0" smtClean="0">
                <a:solidFill>
                  <a:srgbClr val="FF0000"/>
                </a:solidFill>
              </a:rPr>
              <a:t>practices”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“Stop </a:t>
            </a:r>
            <a:r>
              <a:rPr lang="en-US" b="1" dirty="0" smtClean="0">
                <a:solidFill>
                  <a:srgbClr val="FF0000"/>
                </a:solidFill>
              </a:rPr>
              <a:t>issuing a permit from the Town for Septic. 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 smtClean="0">
                <a:solidFill>
                  <a:srgbClr val="FF0000"/>
                </a:solidFill>
              </a:rPr>
              <a:t>State permit is issued with the right </a:t>
            </a:r>
            <a:r>
              <a:rPr lang="en-US" b="1" dirty="0" smtClean="0">
                <a:solidFill>
                  <a:srgbClr val="FF0000"/>
                </a:solidFill>
              </a:rPr>
              <a:t>jurisdiction”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295400"/>
          <a:ext cx="7391401" cy="3717212"/>
        </p:xfrm>
        <a:graphic>
          <a:graphicData uri="http://schemas.openxmlformats.org/drawingml/2006/table">
            <a:tbl>
              <a:tblPr/>
              <a:tblGrid>
                <a:gridCol w="5414277"/>
                <a:gridCol w="988562"/>
                <a:gridCol w="988562"/>
              </a:tblGrid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 our town create/maintain regulatory standards for the following?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Protection of Wildlife Habitat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Setbacks from wetlands and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water bodies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Aquifer Protection (drinking water)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Logging Operations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Construction on steep slopes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Construction on ridgelines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View Shed Protection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 Pits/Gravel Excavations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Outdoor Lighting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124200" y="457200"/>
            <a:ext cx="212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Regulations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1054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“Setbacks from wetlands - this is too difficult as it is! Someone should assist people in getting permits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“Free </a:t>
            </a:r>
            <a:r>
              <a:rPr lang="en-US" b="1" i="1" dirty="0" smtClean="0">
                <a:solidFill>
                  <a:srgbClr val="FF0000"/>
                </a:solidFill>
              </a:rPr>
              <a:t>land use by its property </a:t>
            </a:r>
            <a:r>
              <a:rPr lang="en-US" b="1" i="1" dirty="0" smtClean="0">
                <a:solidFill>
                  <a:srgbClr val="FF0000"/>
                </a:solidFill>
              </a:rPr>
              <a:t>owner”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“Against </a:t>
            </a:r>
            <a:r>
              <a:rPr lang="en-US" b="1" i="1" dirty="0" smtClean="0">
                <a:solidFill>
                  <a:srgbClr val="FF0000"/>
                </a:solidFill>
              </a:rPr>
              <a:t>Outdoor </a:t>
            </a:r>
            <a:r>
              <a:rPr lang="en-US" b="1" i="1" dirty="0" smtClean="0">
                <a:solidFill>
                  <a:srgbClr val="FF0000"/>
                </a:solidFill>
              </a:rPr>
              <a:t>Lighting”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the Public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Master Plan?</a:t>
            </a:r>
          </a:p>
          <a:p>
            <a:pPr lvl="1"/>
            <a:r>
              <a:rPr lang="en-US" i="1" dirty="0" smtClean="0"/>
              <a:t>The sole purpose of the master plan is to aid the Planning Board in the performance of its duties</a:t>
            </a:r>
          </a:p>
          <a:p>
            <a:pPr lvl="1"/>
            <a:r>
              <a:rPr lang="en-US" i="1" dirty="0" smtClean="0"/>
              <a:t>It is used to guide the development of the town</a:t>
            </a:r>
          </a:p>
          <a:p>
            <a:pPr lvl="1"/>
            <a:r>
              <a:rPr lang="en-US" i="1" dirty="0" smtClean="0"/>
              <a:t>Mandated by the State of New Hampshire</a:t>
            </a:r>
          </a:p>
          <a:p>
            <a:r>
              <a:rPr lang="en-US" dirty="0" smtClean="0"/>
              <a:t>Why a survey?</a:t>
            </a:r>
          </a:p>
          <a:p>
            <a:pPr lvl="1"/>
            <a:r>
              <a:rPr lang="en-US" i="1" dirty="0" smtClean="0"/>
              <a:t>Provides an opportunity for full time and seasonal residents to state their preferences on the direction of the town.</a:t>
            </a:r>
            <a:endParaRPr lang="en-US" i="1" dirty="0"/>
          </a:p>
          <a:p>
            <a:r>
              <a:rPr lang="en-US" dirty="0" smtClean="0"/>
              <a:t>Why a public forum?</a:t>
            </a:r>
          </a:p>
          <a:p>
            <a:pPr lvl="1"/>
            <a:r>
              <a:rPr lang="en-US" i="1" dirty="0" smtClean="0"/>
              <a:t>Share the results of the survey</a:t>
            </a:r>
          </a:p>
          <a:p>
            <a:pPr lvl="1"/>
            <a:r>
              <a:rPr lang="en-US" i="1" dirty="0" smtClean="0"/>
              <a:t>Elicit additional comments and input from the public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Creation of Historic District/Heritage Commission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762000" y="1447800"/>
          <a:ext cx="525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540127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“Good </a:t>
            </a:r>
            <a:r>
              <a:rPr lang="en-US" b="1" i="1" dirty="0" smtClean="0">
                <a:solidFill>
                  <a:srgbClr val="FF0000"/>
                </a:solidFill>
              </a:rPr>
              <a:t>idea to preserve Historic Homes but not at the extent which prohibits property owners from </a:t>
            </a:r>
            <a:r>
              <a:rPr lang="en-US" b="1" i="1" dirty="0" smtClean="0">
                <a:solidFill>
                  <a:srgbClr val="FF0000"/>
                </a:solidFill>
              </a:rPr>
              <a:t>maintaining”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0574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majority of residents support either an Historic District or Heritage Commission.</a:t>
            </a:r>
          </a:p>
          <a:p>
            <a:endParaRPr lang="en-US" b="1" i="1" dirty="0" smtClean="0"/>
          </a:p>
          <a:p>
            <a:r>
              <a:rPr lang="en-US" b="1" i="1" dirty="0" smtClean="0"/>
              <a:t>Full time residents were less enthusiastic about  the idea.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i="1" dirty="0" smtClean="0"/>
              <a:t>This is an opportunity for you to state your preferences on the direction of the town.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i="1" dirty="0" smtClean="0"/>
              <a:t>This is an opportunity for you to state your preferences on the direction of the town.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 smtClean="0"/>
              <a:t>The Planning Board wants to hear from you.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“Thank you for asking opinions. Most planning boards serve their own interests not that of the towns people.”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i="1" dirty="0" smtClean="0"/>
              <a:t>This is an opportunity for you to state your preferences on the direction of the town.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 smtClean="0"/>
              <a:t>The Planning Board wants to hear from you.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“Thank you for asking opinions. Most planning boards serve their own interests not that of the towns people.”</a:t>
            </a:r>
          </a:p>
          <a:p>
            <a:r>
              <a:rPr lang="en-US" sz="2800" i="1" dirty="0" smtClean="0"/>
              <a:t>Comments and Questions?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7345" name="Picture 1" descr="C:\Users\prmad\AppData\Local\Microsoft\Windows\INetCache\IE\8KAA9YKU\thank-you-tex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52969"/>
            <a:ext cx="4800600" cy="3202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This is a public meeting to share opinions and ideas.  </a:t>
            </a:r>
          </a:p>
          <a:p>
            <a:r>
              <a:rPr lang="en-US" i="1" dirty="0" smtClean="0"/>
              <a:t>Please raise your hand any time                          during  the presentation if you have                           a question or to offer your thoughts.</a:t>
            </a:r>
          </a:p>
          <a:p>
            <a:r>
              <a:rPr lang="en-US" i="1" dirty="0" smtClean="0"/>
              <a:t>The Chair will recognize residents to speak.</a:t>
            </a:r>
          </a:p>
          <a:p>
            <a:r>
              <a:rPr lang="en-US" i="1" dirty="0" smtClean="0"/>
              <a:t>Please state your name and place of residence the first time you speak.</a:t>
            </a:r>
          </a:p>
          <a:p>
            <a:r>
              <a:rPr lang="en-US" i="1" dirty="0" smtClean="0"/>
              <a:t>One person will speak at a time.</a:t>
            </a:r>
          </a:p>
          <a:p>
            <a:r>
              <a:rPr lang="en-US" i="1" dirty="0" smtClean="0"/>
              <a:t>This is not a debate or a forum to argue over the merits of another resident’s opinions.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1027" name="Picture 3" descr="C:\Users\prmad\AppData\Local\Microsoft\Windows\INetCache\IE\8KAA9YKU\Reporter_raising_hand_at_US_Army_press_confere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0"/>
            <a:ext cx="1600200" cy="10668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Length of time in town</a:t>
            </a:r>
          </a:p>
          <a:p>
            <a:r>
              <a:rPr lang="en-US" dirty="0" smtClean="0"/>
              <a:t>Reasons for choosing Stoddard</a:t>
            </a:r>
          </a:p>
          <a:p>
            <a:r>
              <a:rPr lang="en-US" dirty="0" smtClean="0"/>
              <a:t>Preserving </a:t>
            </a:r>
            <a:r>
              <a:rPr lang="en-US" dirty="0"/>
              <a:t>open/natural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Opinion of Town as it is today </a:t>
            </a:r>
          </a:p>
          <a:p>
            <a:r>
              <a:rPr lang="en-US" dirty="0" smtClean="0"/>
              <a:t>Evaluation of available services</a:t>
            </a:r>
          </a:p>
          <a:p>
            <a:r>
              <a:rPr lang="en-US" dirty="0" smtClean="0"/>
              <a:t>How/where should our </a:t>
            </a:r>
            <a:r>
              <a:rPr lang="en-US" dirty="0"/>
              <a:t>town </a:t>
            </a:r>
            <a:r>
              <a:rPr lang="en-US" dirty="0" smtClean="0"/>
              <a:t>grow </a:t>
            </a:r>
          </a:p>
          <a:p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</a:t>
            </a:r>
            <a:r>
              <a:rPr lang="en-US" dirty="0" smtClean="0"/>
              <a:t>housing</a:t>
            </a:r>
          </a:p>
          <a:p>
            <a:r>
              <a:rPr lang="en-US" dirty="0" smtClean="0"/>
              <a:t>Creating/maintaining </a:t>
            </a:r>
            <a:r>
              <a:rPr lang="en-US" dirty="0"/>
              <a:t>regulatory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Rezoning land </a:t>
            </a:r>
            <a:r>
              <a:rPr lang="en-US" dirty="0"/>
              <a:t>for commercial/Industrial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Creation </a:t>
            </a:r>
            <a:r>
              <a:rPr lang="en-US" dirty="0"/>
              <a:t>of a Historic District Commission or Heritage </a:t>
            </a:r>
            <a:r>
              <a:rPr lang="en-US" dirty="0" smtClean="0"/>
              <a:t>Commission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Survey Sample</a:t>
            </a:r>
          </a:p>
          <a:p>
            <a:pPr lvl="1"/>
            <a:r>
              <a:rPr lang="en-US" dirty="0" smtClean="0"/>
              <a:t>Total of 63 responses</a:t>
            </a:r>
          </a:p>
          <a:p>
            <a:pPr lvl="1"/>
            <a:r>
              <a:rPr lang="en-US" dirty="0" smtClean="0"/>
              <a:t>73% full time residents and 27% seasonal</a:t>
            </a:r>
          </a:p>
          <a:p>
            <a:r>
              <a:rPr lang="en-US" dirty="0" smtClean="0"/>
              <a:t>Significant drop in responses from 2005</a:t>
            </a:r>
          </a:p>
          <a:p>
            <a:pPr lvl="1"/>
            <a:r>
              <a:rPr lang="en-US" dirty="0" smtClean="0"/>
              <a:t>Total of 535 responses with 34% full time residents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3505200"/>
          <a:ext cx="5181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388149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56% of responders have been in town 20 or more years</a:t>
            </a:r>
            <a:endParaRPr lang="en-US" b="1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Overwhelmingly people choose to live and vacation here for the small town and rural lifestyle.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“Let’s keep Stoddard rural. A nice place to enjoy the natural places.”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“This is a Rural Community don't change it.”</a:t>
            </a:r>
          </a:p>
          <a:p>
            <a:pPr lvl="1"/>
            <a:endParaRPr lang="en-US" sz="1800" i="1" dirty="0" smtClean="0"/>
          </a:p>
          <a:p>
            <a:endParaRPr lang="en-US" sz="4800" i="1" dirty="0" smtClean="0"/>
          </a:p>
          <a:p>
            <a:endParaRPr lang="en-US" sz="2700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9/12/2023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Stoddard Public Forum Master Plan Survey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D3E1-253B-4B8C-866D-02152EC1E5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5361</Words>
  <Application>Microsoft Office PowerPoint</Application>
  <PresentationFormat>On-screen Show (4:3)</PresentationFormat>
  <Paragraphs>1520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Introduction to the Planning Board </vt:lpstr>
      <vt:lpstr>Objective of the Public Forum</vt:lpstr>
      <vt:lpstr>Objective of the Public Forum</vt:lpstr>
      <vt:lpstr>Objective of the Public Forum</vt:lpstr>
      <vt:lpstr>Rules of Engagement</vt:lpstr>
      <vt:lpstr>Survey Topics</vt:lpstr>
      <vt:lpstr>Survey Responses</vt:lpstr>
      <vt:lpstr>Key Findings</vt:lpstr>
      <vt:lpstr>Key Findings</vt:lpstr>
      <vt:lpstr>Key Findings</vt:lpstr>
      <vt:lpstr>Key Findings</vt:lpstr>
      <vt:lpstr>Key Findings</vt:lpstr>
      <vt:lpstr>Reasons For Choosing Stoddard</vt:lpstr>
      <vt:lpstr>Open Space is Highly Valued</vt:lpstr>
      <vt:lpstr>Residents are opposed to rezoning for Commercial/Industrial Zoning</vt:lpstr>
      <vt:lpstr>Residents are opposed to rezoning for Commercial/Industrial Zoning</vt:lpstr>
      <vt:lpstr>Business Development</vt:lpstr>
      <vt:lpstr>Business Development</vt:lpstr>
      <vt:lpstr>How do residents feel about our current status</vt:lpstr>
      <vt:lpstr>How do residents feel about our current status</vt:lpstr>
      <vt:lpstr>How do residents feel about our current status</vt:lpstr>
      <vt:lpstr>Preserving Open Space &amp; Protecting Natural Resources</vt:lpstr>
      <vt:lpstr>How do we rate for Youth Activities?</vt:lpstr>
      <vt:lpstr>Our Current Housing Mix</vt:lpstr>
      <vt:lpstr>The Future Growth for Housing</vt:lpstr>
      <vt:lpstr>The Future Growth for Housing</vt:lpstr>
      <vt:lpstr>The Future Growth for Housing</vt:lpstr>
      <vt:lpstr>And Our Future Direction for Housing</vt:lpstr>
      <vt:lpstr>And Our Future Direction for Housing</vt:lpstr>
      <vt:lpstr>How did we rate the services in Town?</vt:lpstr>
      <vt:lpstr>How did we rate the services in Town?</vt:lpstr>
      <vt:lpstr>How did we rate the services in Town?</vt:lpstr>
      <vt:lpstr>How did we rate the services in Town?</vt:lpstr>
      <vt:lpstr>Exploring Desired Areas of Growth</vt:lpstr>
      <vt:lpstr>The top rated areas for growth reflect a desire to maintain the rural character of the town.    Conservation Areas – 82%, Farms – 76% and, Home Based Business – 62%  </vt:lpstr>
      <vt:lpstr>Slide 37</vt:lpstr>
      <vt:lpstr>Slide 38</vt:lpstr>
      <vt:lpstr>Slide 39</vt:lpstr>
      <vt:lpstr>Slide 40</vt:lpstr>
      <vt:lpstr>Would Recreational Facilities affect Youth Activities and Senior Services?</vt:lpstr>
      <vt:lpstr>Slide 42</vt:lpstr>
      <vt:lpstr>Slide 43</vt:lpstr>
      <vt:lpstr>Slide 44</vt:lpstr>
      <vt:lpstr>Slide 45</vt:lpstr>
      <vt:lpstr>Slide 46</vt:lpstr>
      <vt:lpstr>Slide 47</vt:lpstr>
      <vt:lpstr> </vt:lpstr>
      <vt:lpstr> </vt:lpstr>
      <vt:lpstr>Creation of Historic District/Heritage Commission</vt:lpstr>
      <vt:lpstr>Open Forum</vt:lpstr>
      <vt:lpstr>Open Forum</vt:lpstr>
      <vt:lpstr>Open Forum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Plan Survey</dc:title>
  <dc:creator>Patricia Maden</dc:creator>
  <cp:lastModifiedBy>Patricia Maden</cp:lastModifiedBy>
  <cp:revision>30</cp:revision>
  <dcterms:created xsi:type="dcterms:W3CDTF">2023-08-13T00:58:31Z</dcterms:created>
  <dcterms:modified xsi:type="dcterms:W3CDTF">2023-09-12T12:48:15Z</dcterms:modified>
</cp:coreProperties>
</file>