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0C1817-FBA4-4572-AD6F-4CF505C14D38}" type="datetimeFigureOut">
              <a:rPr lang="en-US" smtClean="0"/>
              <a:pPr/>
              <a:t>4/7/2024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B6E35-11E8-4DA9-A749-E67015A887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0C1817-FBA4-4572-AD6F-4CF505C14D38}" type="datetimeFigureOut">
              <a:rPr lang="en-US" smtClean="0"/>
              <a:pPr/>
              <a:t>4/7/2024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B6E35-11E8-4DA9-A749-E67015A887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0C1817-FBA4-4572-AD6F-4CF505C14D38}" type="datetimeFigureOut">
              <a:rPr lang="en-US" smtClean="0"/>
              <a:pPr/>
              <a:t>4/7/2024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B6E35-11E8-4DA9-A749-E67015A887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0C1817-FBA4-4572-AD6F-4CF505C14D38}" type="datetimeFigureOut">
              <a:rPr lang="en-US" smtClean="0"/>
              <a:pPr/>
              <a:t>4/7/2024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B6E35-11E8-4DA9-A749-E67015A887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0C1817-FBA4-4572-AD6F-4CF505C14D38}" type="datetimeFigureOut">
              <a:rPr lang="en-US" smtClean="0"/>
              <a:pPr/>
              <a:t>4/7/2024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B6E35-11E8-4DA9-A749-E67015A887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0C1817-FBA4-4572-AD6F-4CF505C14D38}" type="datetimeFigureOut">
              <a:rPr lang="en-US" smtClean="0"/>
              <a:pPr/>
              <a:t>4/7/2024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B6E35-11E8-4DA9-A749-E67015A887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0C1817-FBA4-4572-AD6F-4CF505C14D38}" type="datetimeFigureOut">
              <a:rPr lang="en-US" smtClean="0"/>
              <a:pPr/>
              <a:t>4/7/2024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8B6E35-11E8-4DA9-A749-E67015A887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0C1817-FBA4-4572-AD6F-4CF505C14D38}" type="datetimeFigureOut">
              <a:rPr lang="en-US" smtClean="0"/>
              <a:pPr/>
              <a:t>4/7/2024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8B6E35-11E8-4DA9-A749-E67015A887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C1817-FBA4-4572-AD6F-4CF505C14D38}" type="datetimeFigureOut">
              <a:rPr lang="en-US" smtClean="0"/>
              <a:pPr/>
              <a:t>4/7/2024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8B6E35-11E8-4DA9-A749-E67015A887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C1817-FBA4-4572-AD6F-4CF505C14D38}" type="datetimeFigureOut">
              <a:rPr lang="en-US" smtClean="0"/>
              <a:pPr/>
              <a:t>4/7/2024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B6E35-11E8-4DA9-A749-E67015A887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C1817-FBA4-4572-AD6F-4CF505C14D38}" type="datetimeFigureOut">
              <a:rPr lang="en-US" smtClean="0"/>
              <a:pPr/>
              <a:t>4/7/2024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B6E35-11E8-4DA9-A749-E67015A887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0C1817-FBA4-4572-AD6F-4CF505C14D38}" type="datetimeFigureOut">
              <a:rPr lang="en-US" smtClean="0"/>
              <a:pPr/>
              <a:t>4/7/2024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8B6E35-11E8-4DA9-A749-E67015A887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toddardnh.org/planning-board"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r>
              <a:rPr lang="en-US" sz="3200" dirty="0" smtClean="0"/>
              <a:t>Article 02 CPO Amendment #1</a:t>
            </a:r>
            <a:br>
              <a:rPr lang="en-US" sz="3200" dirty="0" smtClean="0"/>
            </a:br>
            <a:r>
              <a:rPr lang="en-US" sz="3200" dirty="0" smtClean="0"/>
              <a:t>Accessory Dwelling Unit</a:t>
            </a:r>
            <a:endParaRPr lang="en-US" sz="3200" dirty="0"/>
          </a:p>
        </p:txBody>
      </p:sp>
      <p:sp>
        <p:nvSpPr>
          <p:cNvPr id="5" name="Content Placeholder 4"/>
          <p:cNvSpPr>
            <a:spLocks noGrp="1"/>
          </p:cNvSpPr>
          <p:nvPr>
            <p:ph sz="half" idx="1"/>
          </p:nvPr>
        </p:nvSpPr>
        <p:spPr>
          <a:xfrm>
            <a:off x="228600" y="1447800"/>
            <a:ext cx="4267200" cy="4876800"/>
          </a:xfrm>
          <a:ln w="19050">
            <a:solidFill>
              <a:schemeClr val="tx1"/>
            </a:solidFill>
          </a:ln>
        </p:spPr>
        <p:txBody>
          <a:bodyPr>
            <a:noAutofit/>
          </a:bodyPr>
          <a:lstStyle/>
          <a:p>
            <a:pPr>
              <a:buNone/>
            </a:pPr>
            <a:r>
              <a:rPr lang="en-US" sz="1300" dirty="0" smtClean="0"/>
              <a:t>E. A single-family dwelling unit (the Primary Unit) is permitted to allow </a:t>
            </a:r>
            <a:r>
              <a:rPr lang="en-US" sz="1300" b="1" dirty="0" smtClean="0">
                <a:solidFill>
                  <a:schemeClr val="accent6">
                    <a:lumMod val="50000"/>
                  </a:schemeClr>
                </a:solidFill>
              </a:rPr>
              <a:t>one conversion</a:t>
            </a:r>
            <a:r>
              <a:rPr lang="en-US" sz="1300" dirty="0" smtClean="0"/>
              <a:t> </a:t>
            </a:r>
            <a:r>
              <a:rPr lang="en-US" sz="1300" b="1" dirty="0" smtClean="0">
                <a:solidFill>
                  <a:schemeClr val="accent6">
                    <a:lumMod val="50000"/>
                  </a:schemeClr>
                </a:solidFill>
              </a:rPr>
              <a:t>Apartment (</a:t>
            </a:r>
            <a:r>
              <a:rPr lang="en-US" sz="1300" dirty="0" smtClean="0"/>
              <a:t>Accessory Dwelling Unit – ADU) per parcel provided the following conditions are met:</a:t>
            </a:r>
          </a:p>
          <a:p>
            <a:pPr>
              <a:buNone/>
            </a:pPr>
            <a:r>
              <a:rPr lang="en-US" sz="1300" dirty="0" smtClean="0"/>
              <a:t>   1. A Special Exception from the Zoning Board of Adjustment is necessary to create an ADU, whether attached or detached, in the Town of Stoddard. It shall meet the size criteria set in #4 below and all other criteria.</a:t>
            </a:r>
          </a:p>
          <a:p>
            <a:pPr>
              <a:buNone/>
            </a:pPr>
            <a:r>
              <a:rPr lang="en-US" sz="1300" dirty="0" smtClean="0"/>
              <a:t>4. An ADU shall have a maximum area of 1000 square feet.</a:t>
            </a:r>
          </a:p>
          <a:p>
            <a:pPr>
              <a:buNone/>
            </a:pPr>
            <a:r>
              <a:rPr lang="en-US" sz="1300" dirty="0" smtClean="0"/>
              <a:t>7. Each ADU shall have dedicated off-street parking for two (2) passenger vehicles.  Each Primary Dwelling Unit shall have dedicated off-street parking for two(2) vehicles. 	</a:t>
            </a:r>
          </a:p>
          <a:p>
            <a:pPr>
              <a:buAutoNum type="arabicPeriod" startAt="8"/>
            </a:pPr>
            <a:r>
              <a:rPr lang="en-US" sz="1300" dirty="0" smtClean="0"/>
              <a:t>Either the ADU or the Primary Dwelling Unit shall be occupied by the Owner of Record and the Owner shall confirm in writing that one of the units is occupied solely by the Owner of Record.</a:t>
            </a:r>
          </a:p>
          <a:p>
            <a:pPr>
              <a:buNone/>
            </a:pPr>
            <a:endParaRPr lang="en-US" sz="1200" b="1" dirty="0" smtClean="0"/>
          </a:p>
          <a:p>
            <a:pPr>
              <a:buNone/>
            </a:pPr>
            <a:endParaRPr lang="en-US" sz="1200" b="1" dirty="0" smtClean="0"/>
          </a:p>
          <a:p>
            <a:pPr>
              <a:buNone/>
            </a:pPr>
            <a:r>
              <a:rPr lang="en-US" sz="1200" b="1" dirty="0" smtClean="0"/>
              <a:t>Sections of the ordinance not amended are not shown.  A full copy of the ordinance as adopted in 2018 is available on the Planning Board website: </a:t>
            </a:r>
            <a:r>
              <a:rPr lang="en-US" sz="1200" b="1" dirty="0" smtClean="0">
                <a:hlinkClick r:id="rId2"/>
              </a:rPr>
              <a:t>Planning Board | Stoddard NH</a:t>
            </a:r>
            <a:endParaRPr lang="en-US" sz="1200" b="1" dirty="0" smtClean="0"/>
          </a:p>
          <a:p>
            <a:pPr>
              <a:buAutoNum type="arabicPeriod" startAt="8"/>
            </a:pPr>
            <a:endParaRPr lang="en-US" sz="1200" dirty="0" smtClean="0"/>
          </a:p>
          <a:p>
            <a:pPr>
              <a:buNone/>
            </a:pPr>
            <a:endParaRPr lang="en-US" sz="900" b="1" dirty="0" smtClean="0"/>
          </a:p>
          <a:p>
            <a:pPr>
              <a:buNone/>
            </a:pPr>
            <a:endParaRPr lang="en-US" sz="900" dirty="0"/>
          </a:p>
        </p:txBody>
      </p:sp>
      <p:sp>
        <p:nvSpPr>
          <p:cNvPr id="6" name="Content Placeholder 5"/>
          <p:cNvSpPr>
            <a:spLocks noGrp="1"/>
          </p:cNvSpPr>
          <p:nvPr>
            <p:ph sz="half" idx="2"/>
          </p:nvPr>
        </p:nvSpPr>
        <p:spPr>
          <a:xfrm>
            <a:off x="4648200" y="1447800"/>
            <a:ext cx="4038600" cy="4876800"/>
          </a:xfrm>
          <a:ln w="19050">
            <a:solidFill>
              <a:schemeClr val="tx1"/>
            </a:solidFill>
          </a:ln>
        </p:spPr>
        <p:txBody>
          <a:bodyPr>
            <a:noAutofit/>
          </a:bodyPr>
          <a:lstStyle/>
          <a:p>
            <a:pPr>
              <a:buNone/>
            </a:pPr>
            <a:r>
              <a:rPr lang="en-US" sz="1250" dirty="0" smtClean="0"/>
              <a:t>E. A single-family dwelling unit (the Primary Unit) is permitted to allow one Accessory Dwelling Unit (ADU) per parcel provided the following conditions are met: </a:t>
            </a:r>
          </a:p>
          <a:p>
            <a:pPr>
              <a:buNone/>
            </a:pPr>
            <a:r>
              <a:rPr lang="en-US" sz="1250" dirty="0" smtClean="0"/>
              <a:t>    1. A Special Exception from the Zoning Board of Adjustment (ZBA) is necessary to create an ADU, </a:t>
            </a:r>
            <a:r>
              <a:rPr lang="en-US" sz="1250" b="1" dirty="0" smtClean="0">
                <a:solidFill>
                  <a:srgbClr val="FF0000"/>
                </a:solidFill>
              </a:rPr>
              <a:t>whether a new build or conversion, and</a:t>
            </a:r>
            <a:r>
              <a:rPr lang="en-US" sz="1250" dirty="0" smtClean="0"/>
              <a:t> whether attached or detached, in the Town of Stoddard. It shall meet the size criteria set in #4 below and all other criteria. </a:t>
            </a:r>
          </a:p>
          <a:p>
            <a:pPr>
              <a:buNone/>
            </a:pPr>
            <a:r>
              <a:rPr lang="en-US" sz="1250" dirty="0" smtClean="0"/>
              <a:t>4. An ADU shall have a maximum </a:t>
            </a:r>
            <a:r>
              <a:rPr lang="en-US" sz="1250" b="1" dirty="0" smtClean="0">
                <a:solidFill>
                  <a:srgbClr val="FF0000"/>
                </a:solidFill>
              </a:rPr>
              <a:t>living area </a:t>
            </a:r>
            <a:r>
              <a:rPr lang="en-US" sz="1250" dirty="0" smtClean="0"/>
              <a:t>of 1000 square feet. </a:t>
            </a:r>
          </a:p>
          <a:p>
            <a:pPr>
              <a:buNone/>
            </a:pPr>
            <a:r>
              <a:rPr lang="en-US" sz="1250" dirty="0" smtClean="0"/>
              <a:t>7. Each ADU shall have dedicated off-street parking for</a:t>
            </a:r>
            <a:r>
              <a:rPr lang="en-US" sz="1250" b="1" dirty="0" smtClean="0">
                <a:solidFill>
                  <a:srgbClr val="FF0000"/>
                </a:solidFill>
              </a:rPr>
              <a:t> a minimum </a:t>
            </a:r>
            <a:r>
              <a:rPr lang="en-US" sz="1250" b="1" dirty="0" smtClean="0">
                <a:solidFill>
                  <a:srgbClr val="FF0000"/>
                </a:solidFill>
              </a:rPr>
              <a:t>two of</a:t>
            </a:r>
            <a:r>
              <a:rPr lang="en-US" sz="1250" dirty="0" smtClean="0"/>
              <a:t> </a:t>
            </a:r>
            <a:r>
              <a:rPr lang="en-US" sz="1250" dirty="0" smtClean="0"/>
              <a:t>(2) passenger vehicles. Each Primary Dwelling Unit shall have dedicated off-street parking for </a:t>
            </a:r>
            <a:r>
              <a:rPr lang="en-US" sz="1250" b="1" dirty="0" smtClean="0">
                <a:solidFill>
                  <a:srgbClr val="FF0000"/>
                </a:solidFill>
              </a:rPr>
              <a:t>a </a:t>
            </a:r>
            <a:r>
              <a:rPr lang="en-US" sz="1250" b="1" smtClean="0">
                <a:solidFill>
                  <a:srgbClr val="FF0000"/>
                </a:solidFill>
              </a:rPr>
              <a:t>minimum </a:t>
            </a:r>
            <a:r>
              <a:rPr lang="en-US" sz="1250" b="1" smtClean="0">
                <a:solidFill>
                  <a:srgbClr val="FF0000"/>
                </a:solidFill>
              </a:rPr>
              <a:t>two of </a:t>
            </a:r>
            <a:r>
              <a:rPr lang="en-US" sz="1250" dirty="0" smtClean="0"/>
              <a:t>(2) vehicles. </a:t>
            </a:r>
          </a:p>
          <a:p>
            <a:pPr>
              <a:buNone/>
            </a:pPr>
            <a:r>
              <a:rPr lang="en-US" sz="1250" dirty="0" smtClean="0"/>
              <a:t>8. Either the ADU or the Primary Dwelling Unit shall be occupied by the Owner of Record and the Owner shall confirm in writing </a:t>
            </a:r>
            <a:r>
              <a:rPr lang="en-US" sz="1250" b="1" dirty="0" smtClean="0">
                <a:solidFill>
                  <a:srgbClr val="FF0000"/>
                </a:solidFill>
              </a:rPr>
              <a:t>to the ZBA with a Notice of Zoning Regulation for Accessory Dwelling Unit </a:t>
            </a:r>
            <a:r>
              <a:rPr lang="en-US" sz="1250" dirty="0" smtClean="0"/>
              <a:t>that one of the units is occupied solely by the Owner of Record. </a:t>
            </a:r>
          </a:p>
          <a:p>
            <a:pPr>
              <a:buNone/>
            </a:pPr>
            <a:endParaRPr lang="en-US" sz="1200" b="1" dirty="0" smtClean="0"/>
          </a:p>
          <a:p>
            <a:pPr>
              <a:buNone/>
            </a:pPr>
            <a:r>
              <a:rPr lang="en-US" sz="1200" b="1" dirty="0" smtClean="0"/>
              <a:t>Sections of the ordinance not amended are not shown.  A full copy of the proposed ordinance is available on the Planning Board website: </a:t>
            </a:r>
            <a:r>
              <a:rPr lang="en-US" sz="1200" b="1" dirty="0" smtClean="0">
                <a:hlinkClick r:id="rId2"/>
              </a:rPr>
              <a:t>Planning Board | Stoddard NH</a:t>
            </a:r>
            <a:endParaRPr lang="en-US" sz="1200" b="1" dirty="0" smtClean="0"/>
          </a:p>
          <a:p>
            <a:pPr>
              <a:buNone/>
            </a:pPr>
            <a:endParaRPr lang="en-US" sz="900" b="1" dirty="0" smtClean="0"/>
          </a:p>
        </p:txBody>
      </p:sp>
      <p:sp>
        <p:nvSpPr>
          <p:cNvPr id="7" name="TextBox 6"/>
          <p:cNvSpPr txBox="1"/>
          <p:nvPr/>
        </p:nvSpPr>
        <p:spPr>
          <a:xfrm>
            <a:off x="685800" y="1066800"/>
            <a:ext cx="3429000" cy="369332"/>
          </a:xfrm>
          <a:prstGeom prst="rect">
            <a:avLst/>
          </a:prstGeom>
          <a:noFill/>
        </p:spPr>
        <p:txBody>
          <a:bodyPr wrap="square" rtlCol="0">
            <a:spAutoFit/>
          </a:bodyPr>
          <a:lstStyle/>
          <a:p>
            <a:r>
              <a:rPr lang="en-US" b="1" i="1" dirty="0" smtClean="0"/>
              <a:t>Excerpt of Current Ordinance </a:t>
            </a:r>
            <a:endParaRPr lang="en-US" b="1" i="1" dirty="0"/>
          </a:p>
        </p:txBody>
      </p:sp>
      <p:sp>
        <p:nvSpPr>
          <p:cNvPr id="8" name="TextBox 7"/>
          <p:cNvSpPr txBox="1"/>
          <p:nvPr/>
        </p:nvSpPr>
        <p:spPr>
          <a:xfrm>
            <a:off x="4495800" y="1066800"/>
            <a:ext cx="4648200" cy="369332"/>
          </a:xfrm>
          <a:prstGeom prst="rect">
            <a:avLst/>
          </a:prstGeom>
          <a:noFill/>
        </p:spPr>
        <p:txBody>
          <a:bodyPr wrap="square" rtlCol="0">
            <a:spAutoFit/>
          </a:bodyPr>
          <a:lstStyle/>
          <a:p>
            <a:r>
              <a:rPr lang="en-US" b="1" i="1" dirty="0" smtClean="0"/>
              <a:t>Intent of Revision: Include New Construction</a:t>
            </a:r>
            <a:endParaRPr lang="en-US" b="1" i="1" dirty="0"/>
          </a:p>
        </p:txBody>
      </p:sp>
      <p:sp>
        <p:nvSpPr>
          <p:cNvPr id="9" name="TextBox 8"/>
          <p:cNvSpPr txBox="1"/>
          <p:nvPr/>
        </p:nvSpPr>
        <p:spPr>
          <a:xfrm>
            <a:off x="685800" y="6400800"/>
            <a:ext cx="3886200" cy="369332"/>
          </a:xfrm>
          <a:prstGeom prst="rect">
            <a:avLst/>
          </a:prstGeom>
          <a:noFill/>
        </p:spPr>
        <p:txBody>
          <a:bodyPr wrap="square" rtlCol="0">
            <a:spAutoFit/>
          </a:bodyPr>
          <a:lstStyle/>
          <a:p>
            <a:r>
              <a:rPr lang="en-US" dirty="0" smtClean="0"/>
              <a:t>Deleted text in </a:t>
            </a:r>
            <a:r>
              <a:rPr lang="en-US" b="1" dirty="0" smtClean="0">
                <a:solidFill>
                  <a:schemeClr val="accent6">
                    <a:lumMod val="50000"/>
                  </a:schemeClr>
                </a:solidFill>
              </a:rPr>
              <a:t>THIS COLOR</a:t>
            </a:r>
            <a:endParaRPr lang="en-US" b="1" dirty="0">
              <a:solidFill>
                <a:schemeClr val="accent6">
                  <a:lumMod val="50000"/>
                </a:schemeClr>
              </a:solidFill>
            </a:endParaRPr>
          </a:p>
        </p:txBody>
      </p:sp>
      <p:sp>
        <p:nvSpPr>
          <p:cNvPr id="10" name="TextBox 9"/>
          <p:cNvSpPr txBox="1"/>
          <p:nvPr/>
        </p:nvSpPr>
        <p:spPr>
          <a:xfrm>
            <a:off x="5030968" y="6412468"/>
            <a:ext cx="3886200" cy="369332"/>
          </a:xfrm>
          <a:prstGeom prst="rect">
            <a:avLst/>
          </a:prstGeom>
          <a:noFill/>
        </p:spPr>
        <p:txBody>
          <a:bodyPr wrap="square" rtlCol="0">
            <a:spAutoFit/>
          </a:bodyPr>
          <a:lstStyle/>
          <a:p>
            <a:r>
              <a:rPr lang="en-US" dirty="0" smtClean="0"/>
              <a:t>New text in </a:t>
            </a:r>
            <a:r>
              <a:rPr lang="en-US" b="1" dirty="0" smtClean="0">
                <a:solidFill>
                  <a:srgbClr val="FF0000"/>
                </a:solidFill>
              </a:rPr>
              <a:t>THIS COLOR</a:t>
            </a:r>
            <a:endParaRPr lang="en-US" b="1" dirty="0">
              <a:solidFill>
                <a:srgbClr val="FF0000"/>
              </a:solidFill>
            </a:endParaRPr>
          </a:p>
        </p:txBody>
      </p:sp>
      <p:sp>
        <p:nvSpPr>
          <p:cNvPr id="11" name="Content Placeholder 5"/>
          <p:cNvSpPr txBox="1">
            <a:spLocks/>
          </p:cNvSpPr>
          <p:nvPr/>
        </p:nvSpPr>
        <p:spPr>
          <a:xfrm>
            <a:off x="228600" y="1447801"/>
            <a:ext cx="4267200" cy="4572000"/>
          </a:xfrm>
          <a:prstGeom prst="rect">
            <a:avLst/>
          </a:prstGeom>
          <a:ln w="19050">
            <a:no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r>
              <a:rPr lang="fr-FR" sz="3200" dirty="0" smtClean="0"/>
              <a:t>Article 03 CPO </a:t>
            </a:r>
            <a:r>
              <a:rPr lang="en-US" sz="3200" dirty="0" smtClean="0"/>
              <a:t>Amendment </a:t>
            </a:r>
            <a:r>
              <a:rPr lang="fr-FR" sz="3200" dirty="0" smtClean="0"/>
              <a:t>#2 </a:t>
            </a:r>
            <a:br>
              <a:rPr lang="fr-FR" sz="3200" dirty="0" smtClean="0"/>
            </a:br>
            <a:r>
              <a:rPr lang="fr-FR" sz="3200" dirty="0" smtClean="0"/>
              <a:t>Non-</a:t>
            </a:r>
            <a:r>
              <a:rPr lang="fr-FR" sz="3200" dirty="0" err="1" smtClean="0"/>
              <a:t>Conforming</a:t>
            </a:r>
            <a:r>
              <a:rPr lang="fr-FR" sz="3200" dirty="0" smtClean="0"/>
              <a:t> Lots</a:t>
            </a:r>
            <a:endParaRPr lang="en-US" sz="3200" dirty="0"/>
          </a:p>
        </p:txBody>
      </p:sp>
      <p:sp>
        <p:nvSpPr>
          <p:cNvPr id="5" name="Content Placeholder 4"/>
          <p:cNvSpPr>
            <a:spLocks noGrp="1"/>
          </p:cNvSpPr>
          <p:nvPr>
            <p:ph sz="half" idx="1"/>
          </p:nvPr>
        </p:nvSpPr>
        <p:spPr>
          <a:xfrm>
            <a:off x="228600" y="1493837"/>
            <a:ext cx="4267200" cy="4678363"/>
          </a:xfrm>
          <a:ln w="19050">
            <a:solidFill>
              <a:schemeClr val="tx1"/>
            </a:solidFill>
          </a:ln>
        </p:spPr>
        <p:txBody>
          <a:bodyPr>
            <a:noAutofit/>
          </a:bodyPr>
          <a:lstStyle/>
          <a:p>
            <a:pPr>
              <a:buNone/>
            </a:pPr>
            <a:r>
              <a:rPr lang="en-US" sz="900" b="1" dirty="0" smtClean="0"/>
              <a:t>ARTICLE </a:t>
            </a:r>
            <a:r>
              <a:rPr lang="en-US" sz="900" b="1" dirty="0"/>
              <a:t>VI - Non-conforming Lots </a:t>
            </a:r>
            <a:endParaRPr lang="en-US" sz="900" dirty="0"/>
          </a:p>
          <a:p>
            <a:pPr>
              <a:buNone/>
            </a:pPr>
            <a:r>
              <a:rPr lang="en-US" sz="900" dirty="0"/>
              <a:t> </a:t>
            </a:r>
          </a:p>
          <a:p>
            <a:pPr>
              <a:buNone/>
            </a:pPr>
            <a:r>
              <a:rPr lang="en-US" sz="900" dirty="0" smtClean="0"/>
              <a:t>	   Provided </a:t>
            </a:r>
            <a:r>
              <a:rPr lang="en-US" sz="900" dirty="0"/>
              <a:t>that the safe and adequate disposal of sewage and a safe water supply </a:t>
            </a:r>
            <a:r>
              <a:rPr lang="en-US" sz="900" dirty="0" smtClean="0"/>
              <a:t>can be provided without endangering the health and safety of adjoining residents, nothing in the regulations shall prevent the construction of a permitted building or the establishment of a permitted use of a lot containing less than prescribed area if it was at the effective date of these </a:t>
            </a:r>
            <a:r>
              <a:rPr lang="en-US" sz="900" dirty="0" err="1" smtClean="0"/>
              <a:t>regulations:Owned</a:t>
            </a:r>
            <a:r>
              <a:rPr lang="en-US" sz="900" dirty="0" smtClean="0"/>
              <a:t> separately from any adjoining lot and recorded in the land records of the Cheshire County Registry, or, </a:t>
            </a:r>
          </a:p>
          <a:p>
            <a:pPr>
              <a:buNone/>
            </a:pPr>
            <a:r>
              <a:rPr lang="en-US" sz="900" dirty="0" smtClean="0"/>
              <a:t>	</a:t>
            </a:r>
            <a:r>
              <a:rPr lang="en-US" sz="900" b="1" dirty="0" smtClean="0">
                <a:solidFill>
                  <a:schemeClr val="accent6">
                    <a:lumMod val="50000"/>
                  </a:schemeClr>
                </a:solidFill>
              </a:rPr>
              <a:t>                   1. The foundation or a proposed project cannot be started until a </a:t>
            </a:r>
          </a:p>
          <a:p>
            <a:pPr>
              <a:buNone/>
            </a:pPr>
            <a:r>
              <a:rPr lang="en-US" sz="900" b="1" dirty="0" smtClean="0">
                <a:solidFill>
                  <a:schemeClr val="accent6">
                    <a:lumMod val="50000"/>
                  </a:schemeClr>
                </a:solidFill>
              </a:rPr>
              <a:t>	                         Building Permit is approved. </a:t>
            </a:r>
          </a:p>
          <a:p>
            <a:pPr>
              <a:buNone/>
            </a:pPr>
            <a:r>
              <a:rPr lang="en-US" sz="900" b="1" dirty="0" smtClean="0">
                <a:solidFill>
                  <a:schemeClr val="accent6">
                    <a:lumMod val="50000"/>
                  </a:schemeClr>
                </a:solidFill>
              </a:rPr>
              <a:t>	                   2. Construction of a dwelling </a:t>
            </a:r>
          </a:p>
          <a:p>
            <a:pPr>
              <a:buNone/>
            </a:pPr>
            <a:r>
              <a:rPr lang="en-US" sz="900" b="1" dirty="0" smtClean="0">
                <a:solidFill>
                  <a:schemeClr val="accent6">
                    <a:lumMod val="50000"/>
                  </a:schemeClr>
                </a:solidFill>
              </a:rPr>
              <a:t>	                   3</a:t>
            </a:r>
            <a:r>
              <a:rPr lang="en-US" sz="900" b="1" dirty="0">
                <a:solidFill>
                  <a:schemeClr val="accent6">
                    <a:lumMod val="50000"/>
                  </a:schemeClr>
                </a:solidFill>
              </a:rPr>
              <a:t>. Addition to an existing dwelling, including a porch or deck </a:t>
            </a:r>
          </a:p>
          <a:p>
            <a:pPr>
              <a:buNone/>
            </a:pPr>
            <a:r>
              <a:rPr lang="en-US" sz="900" b="1" dirty="0" smtClean="0">
                <a:solidFill>
                  <a:schemeClr val="accent6">
                    <a:lumMod val="50000"/>
                  </a:schemeClr>
                </a:solidFill>
              </a:rPr>
              <a:t>	                   4</a:t>
            </a:r>
            <a:r>
              <a:rPr lang="en-US" sz="900" b="1" dirty="0">
                <a:solidFill>
                  <a:schemeClr val="accent6">
                    <a:lumMod val="50000"/>
                  </a:schemeClr>
                </a:solidFill>
              </a:rPr>
              <a:t>. Installation of a mobile home or manufacturing housing for </a:t>
            </a:r>
            <a:r>
              <a:rPr lang="en-US" sz="900" b="1" dirty="0" smtClean="0">
                <a:solidFill>
                  <a:schemeClr val="accent6">
                    <a:lumMod val="50000"/>
                  </a:schemeClr>
                </a:solidFill>
              </a:rPr>
              <a:t>	residential purpose </a:t>
            </a:r>
            <a:endParaRPr lang="en-US" sz="900" b="1" dirty="0">
              <a:solidFill>
                <a:schemeClr val="accent6">
                  <a:lumMod val="50000"/>
                </a:schemeClr>
              </a:solidFill>
            </a:endParaRPr>
          </a:p>
          <a:p>
            <a:pPr>
              <a:buNone/>
            </a:pPr>
            <a:r>
              <a:rPr lang="en-US" sz="900" b="1" dirty="0" smtClean="0">
                <a:solidFill>
                  <a:schemeClr val="accent6">
                    <a:lumMod val="50000"/>
                  </a:schemeClr>
                </a:solidFill>
              </a:rPr>
              <a:t>	                  5</a:t>
            </a:r>
            <a:r>
              <a:rPr lang="en-US" sz="900" b="1" dirty="0">
                <a:solidFill>
                  <a:schemeClr val="accent6">
                    <a:lumMod val="50000"/>
                  </a:schemeClr>
                </a:solidFill>
              </a:rPr>
              <a:t>. Construction of an accessory building </a:t>
            </a:r>
          </a:p>
          <a:p>
            <a:pPr>
              <a:buNone/>
            </a:pPr>
            <a:r>
              <a:rPr lang="en-US" sz="900" b="1" dirty="0" smtClean="0">
                <a:solidFill>
                  <a:schemeClr val="accent6">
                    <a:lumMod val="50000"/>
                  </a:schemeClr>
                </a:solidFill>
              </a:rPr>
              <a:t>	                  6</a:t>
            </a:r>
            <a:r>
              <a:rPr lang="en-US" sz="900" b="1" dirty="0">
                <a:solidFill>
                  <a:schemeClr val="accent6">
                    <a:lumMod val="50000"/>
                  </a:schemeClr>
                </a:solidFill>
              </a:rPr>
              <a:t>. Construction of a building for commercial or industrial purpose </a:t>
            </a:r>
          </a:p>
          <a:p>
            <a:pPr>
              <a:buNone/>
            </a:pPr>
            <a:r>
              <a:rPr lang="en-US" sz="900" b="1" dirty="0" smtClean="0">
                <a:solidFill>
                  <a:schemeClr val="accent6">
                    <a:lumMod val="50000"/>
                  </a:schemeClr>
                </a:solidFill>
              </a:rPr>
              <a:t>	                  7</a:t>
            </a:r>
            <a:r>
              <a:rPr lang="en-US" sz="900" b="1" dirty="0">
                <a:solidFill>
                  <a:schemeClr val="accent6">
                    <a:lumMod val="50000"/>
                  </a:schemeClr>
                </a:solidFill>
              </a:rPr>
              <a:t>. </a:t>
            </a:r>
          </a:p>
          <a:p>
            <a:pPr>
              <a:buNone/>
            </a:pPr>
            <a:r>
              <a:rPr lang="en-US" sz="900" dirty="0" smtClean="0"/>
              <a:t>                        B</a:t>
            </a:r>
            <a:r>
              <a:rPr lang="en-US" sz="900" dirty="0"/>
              <a:t>. Shown on a plan or subdivision approved by the Stoddard Planning Board </a:t>
            </a:r>
            <a:r>
              <a:rPr lang="en-US" sz="900" dirty="0" smtClean="0"/>
              <a:t> and </a:t>
            </a:r>
            <a:r>
              <a:rPr lang="en-US" sz="900" dirty="0"/>
              <a:t>recorded in the land records of the Cheshire County Registry.</a:t>
            </a:r>
            <a:r>
              <a:rPr lang="en-US" sz="900" dirty="0">
                <a:solidFill>
                  <a:schemeClr val="accent6">
                    <a:lumMod val="50000"/>
                  </a:schemeClr>
                </a:solidFill>
              </a:rPr>
              <a:t> </a:t>
            </a:r>
            <a:r>
              <a:rPr lang="en-US" sz="900" b="1" dirty="0">
                <a:solidFill>
                  <a:schemeClr val="accent6">
                    <a:lumMod val="50000"/>
                  </a:schemeClr>
                </a:solidFill>
              </a:rPr>
              <a:t>If two or </a:t>
            </a:r>
            <a:r>
              <a:rPr lang="en-US" sz="900" b="1" dirty="0" smtClean="0">
                <a:solidFill>
                  <a:schemeClr val="accent6">
                    <a:lumMod val="50000"/>
                  </a:schemeClr>
                </a:solidFill>
              </a:rPr>
              <a:t>more contiguous </a:t>
            </a:r>
            <a:r>
              <a:rPr lang="en-US" sz="900" b="1" dirty="0">
                <a:solidFill>
                  <a:schemeClr val="accent6">
                    <a:lumMod val="50000"/>
                  </a:schemeClr>
                </a:solidFill>
              </a:rPr>
              <a:t>lots exist in common ownership, either, both or all of which do not </a:t>
            </a:r>
            <a:r>
              <a:rPr lang="en-US" sz="900" b="1" dirty="0" smtClean="0">
                <a:solidFill>
                  <a:schemeClr val="accent6">
                    <a:lumMod val="50000"/>
                  </a:schemeClr>
                </a:solidFill>
              </a:rPr>
              <a:t>meet requirements </a:t>
            </a:r>
            <a:r>
              <a:rPr lang="en-US" sz="900" b="1" dirty="0">
                <a:solidFill>
                  <a:schemeClr val="accent6">
                    <a:lumMod val="50000"/>
                  </a:schemeClr>
                </a:solidFill>
              </a:rPr>
              <a:t>for frontage and/or area of their district, then the lots involved shall be </a:t>
            </a:r>
            <a:r>
              <a:rPr lang="en-US" sz="900" b="1" dirty="0" smtClean="0">
                <a:solidFill>
                  <a:schemeClr val="accent6">
                    <a:lumMod val="50000"/>
                  </a:schemeClr>
                </a:solidFill>
              </a:rPr>
              <a:t> considered </a:t>
            </a:r>
            <a:r>
              <a:rPr lang="en-US" sz="900" b="1" dirty="0">
                <a:solidFill>
                  <a:schemeClr val="accent6">
                    <a:lumMod val="50000"/>
                  </a:schemeClr>
                </a:solidFill>
              </a:rPr>
              <a:t>to be an undivided parcel for the purposes of this ordinance provided, </a:t>
            </a:r>
            <a:r>
              <a:rPr lang="en-US" sz="900" b="1" dirty="0" smtClean="0">
                <a:solidFill>
                  <a:schemeClr val="accent6">
                    <a:lumMod val="50000"/>
                  </a:schemeClr>
                </a:solidFill>
              </a:rPr>
              <a:t>however </a:t>
            </a:r>
            <a:r>
              <a:rPr lang="en-US" sz="900" b="1" dirty="0">
                <a:solidFill>
                  <a:schemeClr val="accent6">
                    <a:lumMod val="50000"/>
                  </a:schemeClr>
                </a:solidFill>
              </a:rPr>
              <a:t>the area of at least one lot shall be less than 50% of the minimum lot size </a:t>
            </a:r>
            <a:r>
              <a:rPr lang="en-US" sz="900" b="1" dirty="0" smtClean="0">
                <a:solidFill>
                  <a:schemeClr val="accent6">
                    <a:lumMod val="50000"/>
                  </a:schemeClr>
                </a:solidFill>
              </a:rPr>
              <a:t>required </a:t>
            </a:r>
            <a:r>
              <a:rPr lang="en-US" sz="900" b="1" dirty="0">
                <a:solidFill>
                  <a:schemeClr val="accent6">
                    <a:lumMod val="50000"/>
                  </a:schemeClr>
                </a:solidFill>
              </a:rPr>
              <a:t>in that district. Before a building permit can be issued, the town will require </a:t>
            </a:r>
            <a:r>
              <a:rPr lang="en-US" sz="900" b="1" dirty="0" smtClean="0">
                <a:solidFill>
                  <a:schemeClr val="accent6">
                    <a:lumMod val="50000"/>
                  </a:schemeClr>
                </a:solidFill>
              </a:rPr>
              <a:t>merger of </a:t>
            </a:r>
            <a:r>
              <a:rPr lang="en-US" sz="900" b="1" dirty="0">
                <a:solidFill>
                  <a:schemeClr val="accent6">
                    <a:lumMod val="50000"/>
                  </a:schemeClr>
                </a:solidFill>
              </a:rPr>
              <a:t>these substandard, contiguous lots. Requirements of this ordinance other than lot size and frontage shall apply.</a:t>
            </a:r>
            <a:r>
              <a:rPr lang="en-US" sz="900" dirty="0">
                <a:solidFill>
                  <a:schemeClr val="accent6">
                    <a:lumMod val="50000"/>
                  </a:schemeClr>
                </a:solidFill>
              </a:rPr>
              <a:t> </a:t>
            </a:r>
          </a:p>
          <a:p>
            <a:pPr>
              <a:buNone/>
            </a:pPr>
            <a:r>
              <a:rPr lang="en-US" sz="900" dirty="0" smtClean="0">
                <a:solidFill>
                  <a:schemeClr val="accent6">
                    <a:lumMod val="50000"/>
                  </a:schemeClr>
                </a:solidFill>
              </a:rPr>
              <a:t>	</a:t>
            </a:r>
            <a:r>
              <a:rPr lang="en-US" sz="900" b="1" dirty="0">
                <a:solidFill>
                  <a:schemeClr val="accent6">
                    <a:lumMod val="50000"/>
                  </a:schemeClr>
                </a:solidFill>
              </a:rPr>
              <a:t> </a:t>
            </a:r>
            <a:r>
              <a:rPr lang="en-US" sz="900" b="1" dirty="0" smtClean="0">
                <a:solidFill>
                  <a:schemeClr val="accent6">
                    <a:lumMod val="50000"/>
                  </a:schemeClr>
                </a:solidFill>
              </a:rPr>
              <a:t>         C</a:t>
            </a:r>
            <a:r>
              <a:rPr lang="en-US" sz="900" dirty="0" smtClean="0">
                <a:solidFill>
                  <a:schemeClr val="accent6">
                    <a:lumMod val="50000"/>
                  </a:schemeClr>
                </a:solidFill>
              </a:rPr>
              <a:t>.</a:t>
            </a:r>
            <a:r>
              <a:rPr lang="en-US" sz="900" dirty="0" smtClean="0"/>
              <a:t> </a:t>
            </a:r>
            <a:r>
              <a:rPr lang="en-US" sz="900" dirty="0"/>
              <a:t>If a lot exists in different zoning districts, and is to be divided by a </a:t>
            </a:r>
            <a:r>
              <a:rPr lang="en-US" sz="900" dirty="0" smtClean="0"/>
              <a:t>subdivision 	or </a:t>
            </a:r>
            <a:r>
              <a:rPr lang="en-US" sz="900" dirty="0"/>
              <a:t>lot line adjustment, the zone with the more stringent requirement shall apply (RSA </a:t>
            </a:r>
            <a:r>
              <a:rPr lang="en-US" sz="900" dirty="0" smtClean="0"/>
              <a:t>676:14</a:t>
            </a:r>
            <a:r>
              <a:rPr lang="en-US" sz="900" dirty="0"/>
              <a:t>) </a:t>
            </a:r>
          </a:p>
          <a:p>
            <a:pPr>
              <a:buNone/>
            </a:pPr>
            <a:endParaRPr lang="en-US" sz="900" dirty="0"/>
          </a:p>
        </p:txBody>
      </p:sp>
      <p:sp>
        <p:nvSpPr>
          <p:cNvPr id="6" name="Content Placeholder 5"/>
          <p:cNvSpPr>
            <a:spLocks noGrp="1"/>
          </p:cNvSpPr>
          <p:nvPr>
            <p:ph sz="half" idx="2"/>
          </p:nvPr>
        </p:nvSpPr>
        <p:spPr>
          <a:xfrm>
            <a:off x="4648200" y="1493837"/>
            <a:ext cx="4038600" cy="4678363"/>
          </a:xfrm>
          <a:ln w="19050">
            <a:solidFill>
              <a:schemeClr val="tx1"/>
            </a:solidFill>
          </a:ln>
        </p:spPr>
        <p:txBody>
          <a:bodyPr>
            <a:normAutofit fontScale="55000" lnSpcReduction="20000"/>
          </a:bodyPr>
          <a:lstStyle/>
          <a:p>
            <a:pPr>
              <a:buNone/>
            </a:pPr>
            <a:r>
              <a:rPr lang="en-US" b="1" dirty="0" smtClean="0"/>
              <a:t>       ARTICLE </a:t>
            </a:r>
            <a:r>
              <a:rPr lang="en-US" b="1" dirty="0"/>
              <a:t>VI - Non-conforming Lots</a:t>
            </a:r>
            <a:endParaRPr lang="en-US" dirty="0"/>
          </a:p>
          <a:p>
            <a:pPr>
              <a:buNone/>
            </a:pPr>
            <a:r>
              <a:rPr lang="en-US" dirty="0"/>
              <a:t> </a:t>
            </a:r>
          </a:p>
          <a:p>
            <a:pPr>
              <a:buNone/>
            </a:pPr>
            <a:r>
              <a:rPr lang="en-US" dirty="0"/>
              <a:t>   </a:t>
            </a:r>
            <a:r>
              <a:rPr lang="en-US" dirty="0" smtClean="0"/>
              <a:t>	  Provided </a:t>
            </a:r>
            <a:r>
              <a:rPr lang="en-US" dirty="0"/>
              <a:t>that the safe and adequate disposal of sewage and a safe water supply can be provided without endangering the health and safety of adjoining residents, nothing in the regulations shall prevent the construction of a permitted building or the establishment of a permitted use of a lot containing less than prescribed area if it was at the effective date of these regulations:</a:t>
            </a:r>
          </a:p>
          <a:p>
            <a:pPr>
              <a:buNone/>
            </a:pPr>
            <a:r>
              <a:rPr lang="en-US" dirty="0" smtClean="0"/>
              <a:t>	</a:t>
            </a:r>
            <a:r>
              <a:rPr lang="en-US" b="1" dirty="0" smtClean="0">
                <a:solidFill>
                  <a:schemeClr val="accent5">
                    <a:lumMod val="75000"/>
                  </a:schemeClr>
                </a:solidFill>
              </a:rPr>
              <a:t>     </a:t>
            </a:r>
            <a:r>
              <a:rPr lang="en-US" b="1" dirty="0" smtClean="0">
                <a:solidFill>
                  <a:srgbClr val="FF0000"/>
                </a:solidFill>
              </a:rPr>
              <a:t>A</a:t>
            </a:r>
            <a:r>
              <a:rPr lang="en-US" b="1" dirty="0">
                <a:solidFill>
                  <a:srgbClr val="FF0000"/>
                </a:solidFill>
              </a:rPr>
              <a:t>.</a:t>
            </a:r>
            <a:r>
              <a:rPr lang="en-US" dirty="0"/>
              <a:t>	Owned separately from any adjoining lot and recorded in the land records of the Cheshire County Registry, or,</a:t>
            </a:r>
          </a:p>
          <a:p>
            <a:pPr>
              <a:buNone/>
            </a:pPr>
            <a:r>
              <a:rPr lang="en-US" dirty="0" smtClean="0"/>
              <a:t>	     B</a:t>
            </a:r>
            <a:r>
              <a:rPr lang="en-US" dirty="0"/>
              <a:t>.	Shown on a plan or subdivision approved by the Stoddard Planning Board and recorded in the land records of the Cheshire County Registry. </a:t>
            </a:r>
          </a:p>
          <a:p>
            <a:pPr>
              <a:buNone/>
            </a:pPr>
            <a:r>
              <a:rPr lang="en-US" dirty="0"/>
              <a:t>	   If a lot exists in different zoning districts, the zone with the more stringent requirement shall apply (RSA 676:14)</a:t>
            </a:r>
          </a:p>
          <a:p>
            <a:pPr>
              <a:buNone/>
            </a:pPr>
            <a:endParaRPr lang="en-US" dirty="0"/>
          </a:p>
        </p:txBody>
      </p:sp>
      <p:sp>
        <p:nvSpPr>
          <p:cNvPr id="7" name="TextBox 6"/>
          <p:cNvSpPr txBox="1"/>
          <p:nvPr/>
        </p:nvSpPr>
        <p:spPr>
          <a:xfrm>
            <a:off x="990600" y="1078468"/>
            <a:ext cx="2286000" cy="369332"/>
          </a:xfrm>
          <a:prstGeom prst="rect">
            <a:avLst/>
          </a:prstGeom>
          <a:noFill/>
        </p:spPr>
        <p:txBody>
          <a:bodyPr wrap="square" rtlCol="0">
            <a:spAutoFit/>
          </a:bodyPr>
          <a:lstStyle/>
          <a:p>
            <a:r>
              <a:rPr lang="en-US" b="1" i="1" dirty="0" smtClean="0"/>
              <a:t>Current Ordinance</a:t>
            </a:r>
            <a:endParaRPr lang="en-US" b="1" i="1" dirty="0"/>
          </a:p>
        </p:txBody>
      </p:sp>
      <p:sp>
        <p:nvSpPr>
          <p:cNvPr id="9" name="TextBox 8"/>
          <p:cNvSpPr txBox="1"/>
          <p:nvPr/>
        </p:nvSpPr>
        <p:spPr>
          <a:xfrm>
            <a:off x="685800" y="6248400"/>
            <a:ext cx="3886200" cy="369332"/>
          </a:xfrm>
          <a:prstGeom prst="rect">
            <a:avLst/>
          </a:prstGeom>
          <a:noFill/>
        </p:spPr>
        <p:txBody>
          <a:bodyPr wrap="square" rtlCol="0">
            <a:spAutoFit/>
          </a:bodyPr>
          <a:lstStyle/>
          <a:p>
            <a:r>
              <a:rPr lang="en-US" dirty="0" smtClean="0"/>
              <a:t>Deleted text in </a:t>
            </a:r>
            <a:r>
              <a:rPr lang="en-US" b="1" dirty="0" smtClean="0">
                <a:solidFill>
                  <a:schemeClr val="accent6">
                    <a:lumMod val="50000"/>
                  </a:schemeClr>
                </a:solidFill>
              </a:rPr>
              <a:t>THIS COLOR</a:t>
            </a:r>
            <a:endParaRPr lang="en-US" b="1" dirty="0">
              <a:solidFill>
                <a:schemeClr val="accent6">
                  <a:lumMod val="50000"/>
                </a:schemeClr>
              </a:solidFill>
            </a:endParaRPr>
          </a:p>
        </p:txBody>
      </p:sp>
      <p:sp>
        <p:nvSpPr>
          <p:cNvPr id="10" name="TextBox 9"/>
          <p:cNvSpPr txBox="1"/>
          <p:nvPr/>
        </p:nvSpPr>
        <p:spPr>
          <a:xfrm>
            <a:off x="5030968" y="6245152"/>
            <a:ext cx="3886200" cy="369332"/>
          </a:xfrm>
          <a:prstGeom prst="rect">
            <a:avLst/>
          </a:prstGeom>
          <a:noFill/>
        </p:spPr>
        <p:txBody>
          <a:bodyPr wrap="square" rtlCol="0">
            <a:spAutoFit/>
          </a:bodyPr>
          <a:lstStyle/>
          <a:p>
            <a:r>
              <a:rPr lang="en-US" dirty="0" smtClean="0"/>
              <a:t>New text in </a:t>
            </a:r>
            <a:r>
              <a:rPr lang="en-US" b="1" dirty="0" smtClean="0">
                <a:solidFill>
                  <a:srgbClr val="FF0000"/>
                </a:solidFill>
              </a:rPr>
              <a:t>THIS COLOR</a:t>
            </a:r>
            <a:endParaRPr lang="en-US" b="1" dirty="0">
              <a:solidFill>
                <a:srgbClr val="FF0000"/>
              </a:solidFill>
            </a:endParaRPr>
          </a:p>
        </p:txBody>
      </p:sp>
      <p:sp>
        <p:nvSpPr>
          <p:cNvPr id="11" name="TextBox 10"/>
          <p:cNvSpPr txBox="1"/>
          <p:nvPr/>
        </p:nvSpPr>
        <p:spPr>
          <a:xfrm>
            <a:off x="4495800" y="1066800"/>
            <a:ext cx="4267200" cy="338554"/>
          </a:xfrm>
          <a:prstGeom prst="rect">
            <a:avLst/>
          </a:prstGeom>
          <a:noFill/>
        </p:spPr>
        <p:txBody>
          <a:bodyPr wrap="square" rtlCol="0">
            <a:spAutoFit/>
          </a:bodyPr>
          <a:lstStyle/>
          <a:p>
            <a:r>
              <a:rPr lang="en-US" sz="1600" b="1" i="1" dirty="0" smtClean="0"/>
              <a:t>Intent of Revision: Remove involuntary Merger</a:t>
            </a:r>
            <a:endParaRPr lang="en-US" sz="1600" b="1"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r>
              <a:rPr lang="en-US" sz="3200" dirty="0" smtClean="0"/>
              <a:t>Article 04 CPO Amendment #3 </a:t>
            </a:r>
            <a:br>
              <a:rPr lang="en-US" sz="3200" dirty="0" smtClean="0"/>
            </a:br>
            <a:r>
              <a:rPr lang="en-US" sz="3200" dirty="0" smtClean="0"/>
              <a:t>Signs Permitted as Special Exception</a:t>
            </a:r>
            <a:endParaRPr lang="en-US" sz="3200" dirty="0"/>
          </a:p>
        </p:txBody>
      </p:sp>
      <p:sp>
        <p:nvSpPr>
          <p:cNvPr id="5" name="Content Placeholder 4"/>
          <p:cNvSpPr>
            <a:spLocks noGrp="1"/>
          </p:cNvSpPr>
          <p:nvPr>
            <p:ph sz="half" idx="1"/>
          </p:nvPr>
        </p:nvSpPr>
        <p:spPr>
          <a:xfrm>
            <a:off x="228600" y="1524000"/>
            <a:ext cx="4267200" cy="4525963"/>
          </a:xfrm>
        </p:spPr>
        <p:txBody>
          <a:bodyPr>
            <a:noAutofit/>
          </a:bodyPr>
          <a:lstStyle/>
          <a:p>
            <a:pPr>
              <a:buNone/>
            </a:pPr>
            <a:r>
              <a:rPr lang="en-US" sz="900" b="1" dirty="0" smtClean="0"/>
              <a:t>	</a:t>
            </a:r>
            <a:endParaRPr lang="en-US" sz="900" dirty="0"/>
          </a:p>
        </p:txBody>
      </p:sp>
      <p:sp>
        <p:nvSpPr>
          <p:cNvPr id="6" name="Content Placeholder 5"/>
          <p:cNvSpPr>
            <a:spLocks noGrp="1"/>
          </p:cNvSpPr>
          <p:nvPr>
            <p:ph sz="half" idx="2"/>
          </p:nvPr>
        </p:nvSpPr>
        <p:spPr>
          <a:xfrm>
            <a:off x="4572000" y="1676400"/>
            <a:ext cx="4038600" cy="4525963"/>
          </a:xfrm>
          <a:ln w="19050">
            <a:solidFill>
              <a:schemeClr val="tx1"/>
            </a:solidFill>
          </a:ln>
        </p:spPr>
        <p:txBody>
          <a:bodyPr>
            <a:normAutofit/>
          </a:bodyPr>
          <a:lstStyle/>
          <a:p>
            <a:pPr>
              <a:buNone/>
            </a:pPr>
            <a:r>
              <a:rPr lang="en-US" sz="1400" dirty="0"/>
              <a:t>V. SIGNS PERMITTED AS SPECIAL EXCEPTIONS </a:t>
            </a:r>
          </a:p>
          <a:p>
            <a:pPr>
              <a:buNone/>
            </a:pPr>
            <a:r>
              <a:rPr lang="en-US" sz="1400" dirty="0"/>
              <a:t> </a:t>
            </a:r>
          </a:p>
          <a:p>
            <a:pPr>
              <a:buNone/>
            </a:pPr>
            <a:r>
              <a:rPr lang="en-US" sz="1400" dirty="0" smtClean="0"/>
              <a:t>   A</a:t>
            </a:r>
            <a:r>
              <a:rPr lang="en-US" sz="1400" dirty="0"/>
              <a:t>. Signs over six (6) square feet, but less than twenty (20) are permitted in </a:t>
            </a:r>
            <a:r>
              <a:rPr lang="en-US" sz="1400" b="1" dirty="0">
                <a:solidFill>
                  <a:srgbClr val="FF0000"/>
                </a:solidFill>
              </a:rPr>
              <a:t>any</a:t>
            </a:r>
            <a:r>
              <a:rPr lang="en-US" sz="1400" dirty="0"/>
              <a:t> District upon the granting of a Special Exception by the Zoning Board of Adjustment, following a public hearing. The following conditions for a Special Exception must be met: </a:t>
            </a:r>
          </a:p>
          <a:p>
            <a:pPr>
              <a:buNone/>
            </a:pPr>
            <a:r>
              <a:rPr lang="en-US" sz="1400" dirty="0" smtClean="0"/>
              <a:t>	1</a:t>
            </a:r>
            <a:r>
              <a:rPr lang="en-US" sz="1400" dirty="0"/>
              <a:t>. The sign must be attractive and in keeping </a:t>
            </a:r>
            <a:r>
              <a:rPr lang="en-US" sz="1400" dirty="0" smtClean="0"/>
              <a:t>                   with </a:t>
            </a:r>
            <a:r>
              <a:rPr lang="en-US" sz="1400" dirty="0"/>
              <a:t>the character of the neighborhood. </a:t>
            </a:r>
          </a:p>
          <a:p>
            <a:pPr>
              <a:buNone/>
            </a:pPr>
            <a:r>
              <a:rPr lang="en-US" sz="1400" dirty="0" smtClean="0"/>
              <a:t>	2</a:t>
            </a:r>
            <a:r>
              <a:rPr lang="en-US" sz="1400" dirty="0"/>
              <a:t>. The sign shall conform with all provisions of Section VI of this Article (Prohibited Signs). </a:t>
            </a:r>
          </a:p>
          <a:p>
            <a:pPr>
              <a:buNone/>
            </a:pPr>
            <a:r>
              <a:rPr lang="en-US" sz="1400" dirty="0" smtClean="0"/>
              <a:t>	3</a:t>
            </a:r>
            <a:r>
              <a:rPr lang="en-US" sz="1400" dirty="0"/>
              <a:t>. Only one sign over six (6) square feet is permitted on the premises. </a:t>
            </a:r>
          </a:p>
          <a:p>
            <a:pPr>
              <a:buNone/>
            </a:pPr>
            <a:r>
              <a:rPr lang="en-US" sz="1400" dirty="0" smtClean="0"/>
              <a:t>	4</a:t>
            </a:r>
            <a:r>
              <a:rPr lang="en-US" sz="1400" dirty="0"/>
              <a:t>.  The sign will not be placed within fifteen (15) feet of all lot lines. </a:t>
            </a:r>
          </a:p>
          <a:p>
            <a:pPr>
              <a:buNone/>
            </a:pPr>
            <a:r>
              <a:rPr lang="en-US" sz="1400" dirty="0" smtClean="0"/>
              <a:t>	5</a:t>
            </a:r>
            <a:r>
              <a:rPr lang="en-US" sz="1400" dirty="0"/>
              <a:t>. The sign must be for business purposes only.</a:t>
            </a:r>
          </a:p>
          <a:p>
            <a:pPr>
              <a:buNone/>
            </a:pPr>
            <a:endParaRPr lang="en-US" sz="1400" dirty="0"/>
          </a:p>
        </p:txBody>
      </p:sp>
      <p:sp>
        <p:nvSpPr>
          <p:cNvPr id="9" name="TextBox 8"/>
          <p:cNvSpPr txBox="1"/>
          <p:nvPr/>
        </p:nvSpPr>
        <p:spPr>
          <a:xfrm>
            <a:off x="685800" y="6248400"/>
            <a:ext cx="3886200" cy="369332"/>
          </a:xfrm>
          <a:prstGeom prst="rect">
            <a:avLst/>
          </a:prstGeom>
          <a:noFill/>
        </p:spPr>
        <p:txBody>
          <a:bodyPr wrap="square" rtlCol="0">
            <a:spAutoFit/>
          </a:bodyPr>
          <a:lstStyle/>
          <a:p>
            <a:r>
              <a:rPr lang="en-US" dirty="0" smtClean="0"/>
              <a:t>Deleted text in </a:t>
            </a:r>
            <a:r>
              <a:rPr lang="en-US" b="1" dirty="0" smtClean="0">
                <a:solidFill>
                  <a:schemeClr val="accent6">
                    <a:lumMod val="50000"/>
                  </a:schemeClr>
                </a:solidFill>
              </a:rPr>
              <a:t>THIS COLOR</a:t>
            </a:r>
            <a:endParaRPr lang="en-US" b="1" dirty="0">
              <a:solidFill>
                <a:schemeClr val="accent6">
                  <a:lumMod val="50000"/>
                </a:schemeClr>
              </a:solidFill>
            </a:endParaRPr>
          </a:p>
        </p:txBody>
      </p:sp>
      <p:sp>
        <p:nvSpPr>
          <p:cNvPr id="10" name="TextBox 9"/>
          <p:cNvSpPr txBox="1"/>
          <p:nvPr/>
        </p:nvSpPr>
        <p:spPr>
          <a:xfrm>
            <a:off x="5030968" y="6245152"/>
            <a:ext cx="3886200" cy="369332"/>
          </a:xfrm>
          <a:prstGeom prst="rect">
            <a:avLst/>
          </a:prstGeom>
          <a:noFill/>
        </p:spPr>
        <p:txBody>
          <a:bodyPr wrap="square" rtlCol="0">
            <a:spAutoFit/>
          </a:bodyPr>
          <a:lstStyle/>
          <a:p>
            <a:r>
              <a:rPr lang="en-US" dirty="0" smtClean="0"/>
              <a:t>New text in </a:t>
            </a:r>
            <a:r>
              <a:rPr lang="en-US" b="1" dirty="0" smtClean="0">
                <a:solidFill>
                  <a:srgbClr val="FF0000"/>
                </a:solidFill>
              </a:rPr>
              <a:t>THIS COLOR</a:t>
            </a:r>
            <a:endParaRPr lang="en-US" b="1" dirty="0">
              <a:solidFill>
                <a:srgbClr val="FF0000"/>
              </a:solidFill>
            </a:endParaRPr>
          </a:p>
        </p:txBody>
      </p:sp>
      <p:sp>
        <p:nvSpPr>
          <p:cNvPr id="11" name="Content Placeholder 5"/>
          <p:cNvSpPr txBox="1">
            <a:spLocks/>
          </p:cNvSpPr>
          <p:nvPr/>
        </p:nvSpPr>
        <p:spPr>
          <a:xfrm>
            <a:off x="381000" y="1676400"/>
            <a:ext cx="4038600" cy="4525963"/>
          </a:xfrm>
          <a:prstGeom prst="rect">
            <a:avLst/>
          </a:prstGeom>
          <a:ln w="19050">
            <a:solidFill>
              <a:schemeClr val="tx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V. SIGNS PERMITTED AS SPECIAL EXCEPTIONS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 Signs over six (6) square feet, but less than twenty (20) are permitted in </a:t>
            </a:r>
            <a:r>
              <a:rPr kumimoji="0" lang="en-US" sz="1400" b="1" i="0" u="none" strike="noStrike" kern="1200" cap="none" spc="0" normalizeH="0" baseline="0" noProof="0" dirty="0" smtClean="0">
                <a:ln>
                  <a:noFill/>
                </a:ln>
                <a:solidFill>
                  <a:schemeClr val="accent6">
                    <a:lumMod val="50000"/>
                  </a:schemeClr>
                </a:solidFill>
                <a:effectLst/>
                <a:uLnTx/>
                <a:uFillTx/>
                <a:latin typeface="+mn-lt"/>
                <a:ea typeface="+mn-ea"/>
                <a:cs typeface="+mn-cs"/>
              </a:rPr>
              <a:t>the Rural</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District upon the granting of a Special Exception by the Zoning Board of Adjustment, following a public hearing. The following conditions for a Special Exception must be met: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1. The sign must be attractive and in keeping                    with the character of the neighborhood.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2. The sign shall conform with all provisions of Section VI of this Article (Prohibited Signs).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3. Only one sign over six (6) square feet is permitted on the premises.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4.  The sign will not be placed within fifteen (15) feet of all lot lines.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5. The sign must be for business purposes only.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2" name="TextBox 11"/>
          <p:cNvSpPr txBox="1"/>
          <p:nvPr/>
        </p:nvSpPr>
        <p:spPr>
          <a:xfrm>
            <a:off x="990600" y="1219200"/>
            <a:ext cx="2286000" cy="369332"/>
          </a:xfrm>
          <a:prstGeom prst="rect">
            <a:avLst/>
          </a:prstGeom>
          <a:noFill/>
        </p:spPr>
        <p:txBody>
          <a:bodyPr wrap="square" rtlCol="0">
            <a:spAutoFit/>
          </a:bodyPr>
          <a:lstStyle/>
          <a:p>
            <a:r>
              <a:rPr lang="en-US" b="1" i="1" dirty="0" smtClean="0"/>
              <a:t>Current Ordinance</a:t>
            </a:r>
            <a:endParaRPr lang="en-US" b="1" i="1" dirty="0"/>
          </a:p>
        </p:txBody>
      </p:sp>
      <p:sp>
        <p:nvSpPr>
          <p:cNvPr id="13" name="TextBox 12"/>
          <p:cNvSpPr txBox="1"/>
          <p:nvPr/>
        </p:nvSpPr>
        <p:spPr>
          <a:xfrm>
            <a:off x="4495800" y="1066800"/>
            <a:ext cx="4038600" cy="646331"/>
          </a:xfrm>
          <a:prstGeom prst="rect">
            <a:avLst/>
          </a:prstGeom>
          <a:noFill/>
        </p:spPr>
        <p:txBody>
          <a:bodyPr wrap="square" rtlCol="0">
            <a:spAutoFit/>
          </a:bodyPr>
          <a:lstStyle/>
          <a:p>
            <a:r>
              <a:rPr lang="en-US" b="1" i="1" dirty="0" smtClean="0"/>
              <a:t>Intent of revision:  Permit Special Exceptions in All Districts</a:t>
            </a:r>
            <a:endParaRPr lang="en-US" b="1"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1416</TotalTime>
  <Words>454</Words>
  <Application>Microsoft Office PowerPoint</Application>
  <PresentationFormat>On-screen Show (4:3)</PresentationFormat>
  <Paragraphs>67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Article 02 CPO Amendment #1 Accessory Dwelling Unit</vt:lpstr>
      <vt:lpstr>Article 03 CPO Amendment #2  Non-Conforming Lots</vt:lpstr>
      <vt:lpstr>Article 04 CPO Amendment #3  Signs Permitted as Special Exception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 03 CPO Amendment #2  Non-Conforming Lots</dc:title>
  <dc:creator>Bob Maden</dc:creator>
  <cp:lastModifiedBy>Bob Maden</cp:lastModifiedBy>
  <cp:revision>9</cp:revision>
  <dcterms:created xsi:type="dcterms:W3CDTF">2024-04-03T13:43:05Z</dcterms:created>
  <dcterms:modified xsi:type="dcterms:W3CDTF">2024-04-07T23:21:38Z</dcterms:modified>
</cp:coreProperties>
</file>